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962" r:id="rId4"/>
  </p:sldMasterIdLst>
  <p:notesMasterIdLst>
    <p:notesMasterId r:id="rId30"/>
  </p:notesMasterIdLst>
  <p:handoutMasterIdLst>
    <p:handoutMasterId r:id="rId31"/>
  </p:handoutMasterIdLst>
  <p:sldIdLst>
    <p:sldId id="2145706009" r:id="rId5"/>
    <p:sldId id="2145706092" r:id="rId6"/>
    <p:sldId id="2147470494" r:id="rId7"/>
    <p:sldId id="2147478750" r:id="rId8"/>
    <p:sldId id="2147470162" r:id="rId9"/>
    <p:sldId id="272" r:id="rId10"/>
    <p:sldId id="2147478742" r:id="rId11"/>
    <p:sldId id="2147478743" r:id="rId12"/>
    <p:sldId id="2147470176" r:id="rId13"/>
    <p:sldId id="2147478745" r:id="rId14"/>
    <p:sldId id="2147480164" r:id="rId15"/>
    <p:sldId id="2147480168" r:id="rId16"/>
    <p:sldId id="2147480165" r:id="rId17"/>
    <p:sldId id="2147480154" r:id="rId18"/>
    <p:sldId id="2147480155" r:id="rId19"/>
    <p:sldId id="2147480156" r:id="rId20"/>
    <p:sldId id="2147480163" r:id="rId21"/>
    <p:sldId id="2147480157" r:id="rId22"/>
    <p:sldId id="2147480169" r:id="rId23"/>
    <p:sldId id="2147480170" r:id="rId24"/>
    <p:sldId id="2147480171" r:id="rId25"/>
    <p:sldId id="2147480172" r:id="rId26"/>
    <p:sldId id="2147470170" r:id="rId27"/>
    <p:sldId id="2147480173" r:id="rId28"/>
    <p:sldId id="2145706061" r:id="rId29"/>
  </p:sldIdLst>
  <p:sldSz cx="12192000" cy="6858000"/>
  <p:notesSz cx="6858000" cy="9144000"/>
  <p:custDataLst>
    <p:tags r:id="rId32"/>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Seller Guidance" id="{6D21DD23-B0F8-4C41-8418-21F82F3C5B23}">
          <p14:sldIdLst/>
        </p14:section>
        <p14:section name="Business Case" id="{EB24E497-D4DC-4F19-9611-75F2156CC84D}">
          <p14:sldIdLst>
            <p14:sldId id="2145706009"/>
            <p14:sldId id="2145706092"/>
            <p14:sldId id="2147470494"/>
            <p14:sldId id="2147478750"/>
            <p14:sldId id="2147470162"/>
            <p14:sldId id="272"/>
            <p14:sldId id="2147478742"/>
            <p14:sldId id="2147478743"/>
            <p14:sldId id="2147470176"/>
            <p14:sldId id="2147478745"/>
            <p14:sldId id="2147480164"/>
            <p14:sldId id="2147480168"/>
            <p14:sldId id="2147480165"/>
            <p14:sldId id="2147480154"/>
            <p14:sldId id="2147480155"/>
            <p14:sldId id="2147480156"/>
            <p14:sldId id="2147480163"/>
            <p14:sldId id="2147480157"/>
            <p14:sldId id="2147480169"/>
            <p14:sldId id="2147480170"/>
            <p14:sldId id="2147480171"/>
            <p14:sldId id="2147480172"/>
            <p14:sldId id="2147470170"/>
            <p14:sldId id="2147480173"/>
            <p14:sldId id="2145706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9762B58-2C25-26B4-58BE-FE3BBB586E9B}" name="Amy Arrants (SLALOM INC)" initials="AA" userId="S::v-aarrants@microsoft.com::9d50d923-e41f-47aa-9748-b9d9592f3e15" providerId="AD"/>
  <p188:author id="{55F75C5A-27C7-F352-94A0-CBEC3CEC4B5E}" name="Amy Arrants" initials="AA" userId="S::amy.arrants@versaresources.com::922e0430-276d-4f5f-a96c-3f1017bfba06" providerId="AD"/>
  <p188:author id="{A8EB057C-E1BD-3D6E-C223-52731BDE3801}" name="Parinita Rahi" initials="PR" userId="S::parinitarahi@microsoft.com::50d8da17-c1e5-4b10-916d-811a4bdb053b" providerId="AD"/>
  <p188:author id="{AA3DCE87-4D99-E4C3-0921-48404C7D0770}" name="Prasanth Pulavarthi" initials="PP" userId="S::prasantp@microsoft.com::1c685042-514d-456c-9451-19a6462d4846" providerId="AD"/>
  <p188:author id="{E68CE6A4-2FD1-FC24-08F9-C2D0EC0312C8}" name="Takuto Higuchi" initials="TH" userId="S::tahiguch@microsoft.com::62b346dc-9dcf-4f5e-bcb3-018506f29807" providerId="AD"/>
  <p188:author id="{8B7672D8-8CD6-2EC5-C546-E300E09FD699}" name="Amy Arrants (Slalom LLC)" initials="AA" userId="S::v-arrantsamy@microsoft.com::c078d95a-3614-48ee-b91b-3b198957cb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andee Parge" initials="BP" lastIdx="14" clrIdx="7">
    <p:extLst>
      <p:ext uri="{19B8F6BF-5375-455C-9EA6-DF929625EA0E}">
        <p15:presenceInfo xmlns:p15="http://schemas.microsoft.com/office/powerpoint/2012/main" userId="S::brandee@audienz.com::716b5d5d-7db4-4b48-a9f4-512f455ed279" providerId="AD"/>
      </p:ext>
    </p:extLst>
  </p:cmAuthor>
  <p:cmAuthor id="1" name="Mary Feil-Jacobs" initials="MFJ" lastIdx="43" clrIdx="1"/>
  <p:cmAuthor id="8" name="Nathan Olson" initials="NO" lastIdx="17" clrIdx="8">
    <p:extLst>
      <p:ext uri="{19B8F6BF-5375-455C-9EA6-DF929625EA0E}">
        <p15:presenceInfo xmlns:p15="http://schemas.microsoft.com/office/powerpoint/2012/main" userId="S::Nathan@audienz.com::8d36235d-0fe1-41a4-a221-e3403ea824e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itchell Derrey" initials="MD" lastIdx="7" clrIdx="5">
    <p:extLst>
      <p:ext uri="{19B8F6BF-5375-455C-9EA6-DF929625EA0E}">
        <p15:presenceInfo xmlns:p15="http://schemas.microsoft.com/office/powerpoint/2012/main" userId="S::mitchell@silverfoxprod.com::ba2ee660-27ce-40d7-8b8d-1c0a464223e1" providerId="AD"/>
      </p:ext>
    </p:extLst>
  </p:cmAuthor>
  <p:cmAuthor id="6" name="Steph Ramsey" initials="SR" lastIdx="34" clrIdx="6">
    <p:extLst>
      <p:ext uri="{19B8F6BF-5375-455C-9EA6-DF929625EA0E}">
        <p15:presenceInfo xmlns:p15="http://schemas.microsoft.com/office/powerpoint/2012/main" userId="S::steph@audienz.com::8624acff-5f26-4007-8709-9c53fd3eb5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0078D4"/>
    <a:srgbClr val="75757A"/>
    <a:srgbClr val="EBEBEB"/>
    <a:srgbClr val="CFCFCF"/>
    <a:srgbClr val="50E6FF"/>
    <a:srgbClr val="0067B4"/>
    <a:srgbClr val="4FE5FD"/>
    <a:srgbClr val="3A8FDA"/>
    <a:srgbClr val="0070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0285E-6555-4A82-B04D-B3AC218F4D4D}" v="25" dt="2023-05-22T22:32:54.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9987" autoAdjust="0"/>
  </p:normalViewPr>
  <p:slideViewPr>
    <p:cSldViewPr snapToGrid="0">
      <p:cViewPr varScale="1">
        <p:scale>
          <a:sx n="71" d="100"/>
          <a:sy n="71" d="100"/>
        </p:scale>
        <p:origin x="912" y="3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369" y="1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Normalized Throughput (samples per second)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'[Model Training.xlsx]PyTorch 2.0'!$B$12</c:f>
              <c:strCache>
                <c:ptCount val="1"/>
                <c:pt idx="0">
                  <c:v>Eager</c:v>
                </c:pt>
              </c:strCache>
            </c:strRef>
          </c:tx>
          <c:spPr>
            <a:solidFill>
              <a:srgbClr val="FFC000"/>
            </a:solidFill>
            <a:ln>
              <a:noFill/>
            </a:ln>
            <a:effectLst/>
          </c:spPr>
          <c:invertIfNegative val="0"/>
          <c:cat>
            <c:strRef>
              <c:f>'[Model Training.xlsx]PyTorch 2.0'!$A$13:$A$20</c:f>
              <c:strCache>
                <c:ptCount val="8"/>
                <c:pt idx="0">
                  <c:v>Classification/finiteautomata-bertweet-base</c:v>
                </c:pt>
                <c:pt idx="1">
                  <c:v>Classification/roberta-large-mnli</c:v>
                </c:pt>
                <c:pt idx="2">
                  <c:v>Summarization/sshleifer/distilbart-cnn-12-6</c:v>
                </c:pt>
                <c:pt idx="3">
                  <c:v>Text generation/gpt2-large</c:v>
                </c:pt>
                <c:pt idx="4">
                  <c:v>Question answering / deepset-roberta-base-squad2</c:v>
                </c:pt>
                <c:pt idx="5">
                  <c:v>Token classification / jean-baptiste-camembert-ner</c:v>
                </c:pt>
                <c:pt idx="6">
                  <c:v>Fill Mask / microsoft-deberta-xlarge</c:v>
                </c:pt>
                <c:pt idx="7">
                  <c:v>Translation / t5-base</c:v>
                </c:pt>
              </c:strCache>
            </c:strRef>
          </c:cat>
          <c:val>
            <c:numRef>
              <c:f>'[Model Training.xlsx]PyTorch 2.0'!$B$13:$B$20</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5AE8-434F-A432-F8D13536C2EF}"/>
            </c:ext>
          </c:extLst>
        </c:ser>
        <c:ser>
          <c:idx val="1"/>
          <c:order val="1"/>
          <c:tx>
            <c:strRef>
              <c:f>'[Model Training.xlsx]PyTorch 2.0'!$C$12</c:f>
              <c:strCache>
                <c:ptCount val="1"/>
                <c:pt idx="0">
                  <c:v>Torch.compile</c:v>
                </c:pt>
              </c:strCache>
            </c:strRef>
          </c:tx>
          <c:spPr>
            <a:solidFill>
              <a:srgbClr val="FF6600"/>
            </a:solidFill>
            <a:ln>
              <a:noFill/>
            </a:ln>
            <a:effectLst/>
          </c:spPr>
          <c:invertIfNegative val="0"/>
          <c:cat>
            <c:strRef>
              <c:f>'[Model Training.xlsx]PyTorch 2.0'!$A$13:$A$20</c:f>
              <c:strCache>
                <c:ptCount val="8"/>
                <c:pt idx="0">
                  <c:v>Classification/finiteautomata-bertweet-base</c:v>
                </c:pt>
                <c:pt idx="1">
                  <c:v>Classification/roberta-large-mnli</c:v>
                </c:pt>
                <c:pt idx="2">
                  <c:v>Summarization/sshleifer/distilbart-cnn-12-6</c:v>
                </c:pt>
                <c:pt idx="3">
                  <c:v>Text generation/gpt2-large</c:v>
                </c:pt>
                <c:pt idx="4">
                  <c:v>Question answering / deepset-roberta-base-squad2</c:v>
                </c:pt>
                <c:pt idx="5">
                  <c:v>Token classification / jean-baptiste-camembert-ner</c:v>
                </c:pt>
                <c:pt idx="6">
                  <c:v>Fill Mask / microsoft-deberta-xlarge</c:v>
                </c:pt>
                <c:pt idx="7">
                  <c:v>Translation / t5-base</c:v>
                </c:pt>
              </c:strCache>
            </c:strRef>
          </c:cat>
          <c:val>
            <c:numRef>
              <c:f>'[Model Training.xlsx]PyTorch 2.0'!$C$13:$C$20</c:f>
              <c:numCache>
                <c:formatCode>General</c:formatCode>
                <c:ptCount val="8"/>
                <c:pt idx="0">
                  <c:v>1.0382302405498283</c:v>
                </c:pt>
                <c:pt idx="1">
                  <c:v>1.0792616720955484</c:v>
                </c:pt>
                <c:pt idx="2">
                  <c:v>0.15517241379310345</c:v>
                </c:pt>
                <c:pt idx="3">
                  <c:v>1.1875</c:v>
                </c:pt>
                <c:pt idx="4">
                  <c:v>1.1079460269865067</c:v>
                </c:pt>
                <c:pt idx="5">
                  <c:v>6.6213921901528014E-2</c:v>
                </c:pt>
                <c:pt idx="6">
                  <c:v>0.73333333333333328</c:v>
                </c:pt>
                <c:pt idx="7">
                  <c:v>0.38461538461538464</c:v>
                </c:pt>
              </c:numCache>
            </c:numRef>
          </c:val>
          <c:extLst>
            <c:ext xmlns:c16="http://schemas.microsoft.com/office/drawing/2014/chart" uri="{C3380CC4-5D6E-409C-BE32-E72D297353CC}">
              <c16:uniqueId val="{00000001-5AE8-434F-A432-F8D13536C2EF}"/>
            </c:ext>
          </c:extLst>
        </c:ser>
        <c:ser>
          <c:idx val="2"/>
          <c:order val="2"/>
          <c:tx>
            <c:strRef>
              <c:f>'[Model Training.xlsx]PyTorch 2.0'!$D$12</c:f>
              <c:strCache>
                <c:ptCount val="1"/>
                <c:pt idx="0">
                  <c:v>ORT</c:v>
                </c:pt>
              </c:strCache>
            </c:strRef>
          </c:tx>
          <c:spPr>
            <a:solidFill>
              <a:schemeClr val="tx2"/>
            </a:solidFill>
            <a:ln>
              <a:noFill/>
            </a:ln>
            <a:effectLst/>
          </c:spPr>
          <c:invertIfNegative val="0"/>
          <c:cat>
            <c:strRef>
              <c:f>'[Model Training.xlsx]PyTorch 2.0'!$A$13:$A$20</c:f>
              <c:strCache>
                <c:ptCount val="8"/>
                <c:pt idx="0">
                  <c:v>Classification/finiteautomata-bertweet-base</c:v>
                </c:pt>
                <c:pt idx="1">
                  <c:v>Classification/roberta-large-mnli</c:v>
                </c:pt>
                <c:pt idx="2">
                  <c:v>Summarization/sshleifer/distilbart-cnn-12-6</c:v>
                </c:pt>
                <c:pt idx="3">
                  <c:v>Text generation/gpt2-large</c:v>
                </c:pt>
                <c:pt idx="4">
                  <c:v>Question answering / deepset-roberta-base-squad2</c:v>
                </c:pt>
                <c:pt idx="5">
                  <c:v>Token classification / jean-baptiste-camembert-ner</c:v>
                </c:pt>
                <c:pt idx="6">
                  <c:v>Fill Mask / microsoft-deberta-xlarge</c:v>
                </c:pt>
                <c:pt idx="7">
                  <c:v>Translation / t5-base</c:v>
                </c:pt>
              </c:strCache>
            </c:strRef>
          </c:cat>
          <c:val>
            <c:numRef>
              <c:f>'[Model Training.xlsx]PyTorch 2.0'!$D$13:$D$20</c:f>
              <c:numCache>
                <c:formatCode>General</c:formatCode>
                <c:ptCount val="8"/>
                <c:pt idx="0">
                  <c:v>1.168384879725086</c:v>
                </c:pt>
                <c:pt idx="1">
                  <c:v>1.1400651465798046</c:v>
                </c:pt>
                <c:pt idx="2">
                  <c:v>1.1379310344827587</c:v>
                </c:pt>
                <c:pt idx="3">
                  <c:v>1.125</c:v>
                </c:pt>
                <c:pt idx="4">
                  <c:v>1.353823088455772</c:v>
                </c:pt>
                <c:pt idx="5">
                  <c:v>1.8539898132427843</c:v>
                </c:pt>
                <c:pt idx="6">
                  <c:v>1.2666666666666666</c:v>
                </c:pt>
                <c:pt idx="7">
                  <c:v>1.2181818181818183</c:v>
                </c:pt>
              </c:numCache>
            </c:numRef>
          </c:val>
          <c:extLst>
            <c:ext xmlns:c16="http://schemas.microsoft.com/office/drawing/2014/chart" uri="{C3380CC4-5D6E-409C-BE32-E72D297353CC}">
              <c16:uniqueId val="{00000002-5AE8-434F-A432-F8D13536C2EF}"/>
            </c:ext>
          </c:extLst>
        </c:ser>
        <c:ser>
          <c:idx val="3"/>
          <c:order val="3"/>
          <c:tx>
            <c:strRef>
              <c:f>'[Model Training.xlsx]PyTorch 2.0'!$E$12</c:f>
              <c:strCache>
                <c:ptCount val="1"/>
                <c:pt idx="0">
                  <c:v>DS+Torch.compile</c:v>
                </c:pt>
              </c:strCache>
            </c:strRef>
          </c:tx>
          <c:spPr>
            <a:solidFill>
              <a:schemeClr val="accent2">
                <a:lumMod val="60000"/>
                <a:lumOff val="40000"/>
              </a:schemeClr>
            </a:solidFill>
            <a:ln>
              <a:noFill/>
            </a:ln>
            <a:effectLst/>
          </c:spPr>
          <c:invertIfNegative val="0"/>
          <c:cat>
            <c:strRef>
              <c:f>'[Model Training.xlsx]PyTorch 2.0'!$A$13:$A$20</c:f>
              <c:strCache>
                <c:ptCount val="8"/>
                <c:pt idx="0">
                  <c:v>Classification/finiteautomata-bertweet-base</c:v>
                </c:pt>
                <c:pt idx="1">
                  <c:v>Classification/roberta-large-mnli</c:v>
                </c:pt>
                <c:pt idx="2">
                  <c:v>Summarization/sshleifer/distilbart-cnn-12-6</c:v>
                </c:pt>
                <c:pt idx="3">
                  <c:v>Text generation/gpt2-large</c:v>
                </c:pt>
                <c:pt idx="4">
                  <c:v>Question answering / deepset-roberta-base-squad2</c:v>
                </c:pt>
                <c:pt idx="5">
                  <c:v>Token classification / jean-baptiste-camembert-ner</c:v>
                </c:pt>
                <c:pt idx="6">
                  <c:v>Fill Mask / microsoft-deberta-xlarge</c:v>
                </c:pt>
                <c:pt idx="7">
                  <c:v>Translation / t5-base</c:v>
                </c:pt>
              </c:strCache>
            </c:strRef>
          </c:cat>
          <c:val>
            <c:numRef>
              <c:f>'[Model Training.xlsx]PyTorch 2.0'!$E$13:$E$20</c:f>
              <c:numCache>
                <c:formatCode>General</c:formatCode>
                <c:ptCount val="8"/>
                <c:pt idx="0">
                  <c:v>1.2272336769759451</c:v>
                </c:pt>
                <c:pt idx="1">
                  <c:v>1.2942453854505971</c:v>
                </c:pt>
                <c:pt idx="2">
                  <c:v>0.50862068965517238</c:v>
                </c:pt>
                <c:pt idx="3">
                  <c:v>1.75</c:v>
                </c:pt>
                <c:pt idx="4">
                  <c:v>1.3388305847076463</c:v>
                </c:pt>
                <c:pt idx="5">
                  <c:v>4.6689303904923603E-2</c:v>
                </c:pt>
                <c:pt idx="6">
                  <c:v>1.0333333333333334</c:v>
                </c:pt>
                <c:pt idx="7">
                  <c:v>0.406993006993007</c:v>
                </c:pt>
              </c:numCache>
            </c:numRef>
          </c:val>
          <c:extLst>
            <c:ext xmlns:c16="http://schemas.microsoft.com/office/drawing/2014/chart" uri="{C3380CC4-5D6E-409C-BE32-E72D297353CC}">
              <c16:uniqueId val="{00000003-5AE8-434F-A432-F8D13536C2EF}"/>
            </c:ext>
          </c:extLst>
        </c:ser>
        <c:ser>
          <c:idx val="4"/>
          <c:order val="4"/>
          <c:tx>
            <c:strRef>
              <c:f>'[Model Training.xlsx]PyTorch 2.0'!$F$12</c:f>
              <c:strCache>
                <c:ptCount val="1"/>
                <c:pt idx="0">
                  <c:v>DS+ORT</c:v>
                </c:pt>
              </c:strCache>
            </c:strRef>
          </c:tx>
          <c:spPr>
            <a:solidFill>
              <a:srgbClr val="00B050"/>
            </a:solidFill>
            <a:ln>
              <a:noFill/>
            </a:ln>
            <a:effectLst/>
          </c:spPr>
          <c:invertIfNegative val="0"/>
          <c:cat>
            <c:strRef>
              <c:f>'[Model Training.xlsx]PyTorch 2.0'!$A$13:$A$20</c:f>
              <c:strCache>
                <c:ptCount val="8"/>
                <c:pt idx="0">
                  <c:v>Classification/finiteautomata-bertweet-base</c:v>
                </c:pt>
                <c:pt idx="1">
                  <c:v>Classification/roberta-large-mnli</c:v>
                </c:pt>
                <c:pt idx="2">
                  <c:v>Summarization/sshleifer/distilbart-cnn-12-6</c:v>
                </c:pt>
                <c:pt idx="3">
                  <c:v>Text generation/gpt2-large</c:v>
                </c:pt>
                <c:pt idx="4">
                  <c:v>Question answering / deepset-roberta-base-squad2</c:v>
                </c:pt>
                <c:pt idx="5">
                  <c:v>Token classification / jean-baptiste-camembert-ner</c:v>
                </c:pt>
                <c:pt idx="6">
                  <c:v>Fill Mask / microsoft-deberta-xlarge</c:v>
                </c:pt>
                <c:pt idx="7">
                  <c:v>Translation / t5-base</c:v>
                </c:pt>
              </c:strCache>
            </c:strRef>
          </c:cat>
          <c:val>
            <c:numRef>
              <c:f>'[Model Training.xlsx]PyTorch 2.0'!$F$13:$F$20</c:f>
              <c:numCache>
                <c:formatCode>General</c:formatCode>
                <c:ptCount val="8"/>
                <c:pt idx="0">
                  <c:v>1.4209621993127148</c:v>
                </c:pt>
                <c:pt idx="1">
                  <c:v>1.3984799131378935</c:v>
                </c:pt>
                <c:pt idx="2">
                  <c:v>1.6293103448275863</c:v>
                </c:pt>
                <c:pt idx="3">
                  <c:v>1.5625</c:v>
                </c:pt>
                <c:pt idx="4">
                  <c:v>1.6446776611694154</c:v>
                </c:pt>
                <c:pt idx="5">
                  <c:v>2.2699490662139219</c:v>
                </c:pt>
                <c:pt idx="6">
                  <c:v>1.6333333333333333</c:v>
                </c:pt>
                <c:pt idx="7">
                  <c:v>1.304895104895105</c:v>
                </c:pt>
              </c:numCache>
            </c:numRef>
          </c:val>
          <c:extLst>
            <c:ext xmlns:c16="http://schemas.microsoft.com/office/drawing/2014/chart" uri="{C3380CC4-5D6E-409C-BE32-E72D297353CC}">
              <c16:uniqueId val="{00000004-5AE8-434F-A432-F8D13536C2EF}"/>
            </c:ext>
          </c:extLst>
        </c:ser>
        <c:dLbls>
          <c:showLegendKey val="0"/>
          <c:showVal val="0"/>
          <c:showCatName val="0"/>
          <c:showSerName val="0"/>
          <c:showPercent val="0"/>
          <c:showBubbleSize val="0"/>
        </c:dLbls>
        <c:gapWidth val="219"/>
        <c:overlap val="-27"/>
        <c:axId val="160592448"/>
        <c:axId val="160592928"/>
      </c:barChart>
      <c:catAx>
        <c:axId val="160592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92928"/>
        <c:crosses val="autoZero"/>
        <c:auto val="1"/>
        <c:lblAlgn val="ctr"/>
        <c:lblOffset val="100"/>
        <c:noMultiLvlLbl val="0"/>
      </c:catAx>
      <c:valAx>
        <c:axId val="160592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Normalized Throughput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592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B388F7-35FF-44DB-BEF8-3750B74292D4}" type="datetime8">
              <a:rPr lang="en-US" smtClean="0">
                <a:latin typeface="Segoe UI" pitchFamily="34" charset="0"/>
              </a:rPr>
              <a:t>5/23/2023 2:10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CB0C0535-07E3-46B2-B359-588B92469557}" type="datetime8">
              <a:rPr lang="en-US" smtClean="0"/>
              <a:t>5/23/2023 12:45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pytorch/or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uggingface.co/docs/transformers/inde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huggingface.co/docs/transformers/index" TargetMode="External"/><Relationship Id="rId7" Type="http://schemas.openxmlformats.org/officeDocument/2006/relationships/hyperlink" Target="https://cloudblogs.microsoft.com/opensource/2021/07/13/onnx-runtime-release-1-8-1-previews-support-for-accelerated-training-on-amd-gpus-with-the-amd-rocm-open-software-platfor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techcommunity.microsoft.com/t5/ai-machine-learning-blog/accelerate-pytorch-transformer-model-training-with-onnx-runtime/ba-p/2540471" TargetMode="External"/><Relationship Id="rId5" Type="http://schemas.openxmlformats.org/officeDocument/2006/relationships/hyperlink" Target="https://huggingface.co/docs/transformers/main_classes/trainer" TargetMode="External"/><Relationship Id="rId4" Type="http://schemas.openxmlformats.org/officeDocument/2006/relationships/hyperlink" Target="https://onnxruntime.ai/"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414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dirty="0"/>
              <a:t>Deep speed is an open-source Deep learning optimization software that provides 10X faster training and is 6X cheaper to train and inference dense or sparse models with billions or trillions of parameters. You can easily use </a:t>
            </a:r>
            <a:r>
              <a:rPr lang="en-US" sz="1400" b="0" dirty="0" err="1"/>
              <a:t>Deepspeed</a:t>
            </a:r>
            <a:r>
              <a:rPr lang="en-US" sz="1400" b="0" dirty="0"/>
              <a:t> with your pytorch model using ACPT and few lines of code change in your training jobs. </a:t>
            </a:r>
          </a:p>
          <a:p>
            <a:endParaRPr lang="en-US" sz="1400" b="0"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62013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Tx/>
              <a:buNone/>
            </a:pPr>
            <a:r>
              <a:rPr lang="en-US" sz="3600" b="0" i="0" dirty="0">
                <a:solidFill>
                  <a:srgbClr val="5C5962"/>
                </a:solidFill>
                <a:effectLst/>
                <a:latin typeface="system-ui"/>
              </a:rPr>
              <a:t>ONNX Runtime is a cross-platform machine-learning model accelerator, with a </a:t>
            </a:r>
            <a:r>
              <a:rPr lang="en-US" sz="3600" b="1" i="0" dirty="0">
                <a:solidFill>
                  <a:srgbClr val="5C5962"/>
                </a:solidFill>
                <a:effectLst/>
                <a:latin typeface="system-ui"/>
              </a:rPr>
              <a:t>flexible interface to integrate hardware-specific librari</a:t>
            </a:r>
            <a:r>
              <a:rPr lang="en-US" sz="3600" b="0" i="0" dirty="0">
                <a:solidFill>
                  <a:srgbClr val="5C5962"/>
                </a:solidFill>
                <a:effectLst/>
                <a:latin typeface="system-ui"/>
              </a:rPr>
              <a:t>es. With ONNX Runtime or ORT you can train in one framework and easily transfer to another for inference. Using the </a:t>
            </a:r>
            <a:r>
              <a:rPr lang="en-US" sz="3600" b="0" i="0" dirty="0" err="1">
                <a:solidFill>
                  <a:srgbClr val="5C5962"/>
                </a:solidFill>
                <a:effectLst/>
                <a:latin typeface="system-ui"/>
              </a:rPr>
              <a:t>ORTModule</a:t>
            </a:r>
            <a:r>
              <a:rPr lang="en-US" sz="3600" b="0" i="0" dirty="0">
                <a:solidFill>
                  <a:srgbClr val="5C5962"/>
                </a:solidFill>
                <a:effectLst/>
                <a:latin typeface="system-ui"/>
              </a:rPr>
              <a:t> class wrapper, ONNX Runtime for PyTorch runs the forward and backward passes of the training script using an optimized automatically-exported ONNX computation graph. ORT Training uses the same graph optimizations as ORT Inferencing, allowing for model training acceleration. The </a:t>
            </a:r>
            <a:r>
              <a:rPr lang="en-US" sz="3600" b="0" i="0" dirty="0" err="1">
                <a:solidFill>
                  <a:srgbClr val="5C5962"/>
                </a:solidFill>
                <a:effectLst/>
                <a:latin typeface="system-ui"/>
              </a:rPr>
              <a:t>ORTModule</a:t>
            </a:r>
            <a:r>
              <a:rPr lang="en-US" sz="3600" b="0" i="0" dirty="0">
                <a:solidFill>
                  <a:srgbClr val="5C5962"/>
                </a:solidFill>
                <a:effectLst/>
                <a:latin typeface="system-ui"/>
              </a:rPr>
              <a:t> is instantiated from </a:t>
            </a:r>
            <a:r>
              <a:rPr lang="en-US" sz="3600" b="0" i="0" dirty="0">
                <a:solidFill>
                  <a:srgbClr val="226ACA"/>
                </a:solidFill>
                <a:effectLst/>
                <a:latin typeface="system-ui"/>
                <a:hlinkClick r:id="rId3"/>
              </a:rPr>
              <a:t>torch-ort</a:t>
            </a:r>
            <a:r>
              <a:rPr lang="en-US" sz="3600" b="0" i="0" dirty="0">
                <a:solidFill>
                  <a:srgbClr val="5C5962"/>
                </a:solidFill>
                <a:effectLst/>
                <a:latin typeface="system-ui"/>
              </a:rPr>
              <a:t> backend in PyTorch. This new interface enables a seamless integration for ONNX Runtime training in a PyTorch training code with minimal changes to the existing code. ONNX Runtime Inference powers machine learning models in key Microsoft products and services across Office, Azure, Bing, as well as dozens of community projects. </a:t>
            </a:r>
            <a:r>
              <a:rPr lang="en-US" sz="7200" b="1" i="0" dirty="0">
                <a:solidFill>
                  <a:srgbClr val="5C5962"/>
                </a:solidFill>
                <a:effectLst/>
                <a:latin typeface="system-ui"/>
              </a:rPr>
              <a:t>Load and run the model with ONNX Runtime.</a:t>
            </a:r>
            <a:r>
              <a:rPr lang="en-US" sz="7200" b="0" i="0" dirty="0">
                <a:solidFill>
                  <a:srgbClr val="5C5962"/>
                </a:solidFill>
                <a:effectLst/>
                <a:latin typeface="system-ui"/>
              </a:rPr>
              <a:t>  </a:t>
            </a:r>
            <a:r>
              <a:rPr lang="en-US" sz="7200" b="1" i="1" dirty="0">
                <a:solidFill>
                  <a:srgbClr val="5C5962"/>
                </a:solidFill>
                <a:effectLst/>
                <a:latin typeface="system-ui"/>
              </a:rPr>
              <a:t>(Optional)</a:t>
            </a:r>
            <a:r>
              <a:rPr lang="en-US" sz="7200" b="1" i="0" dirty="0">
                <a:solidFill>
                  <a:srgbClr val="5C5962"/>
                </a:solidFill>
                <a:effectLst/>
                <a:latin typeface="system-ui"/>
              </a:rPr>
              <a:t> Tune performance using various runtime configurations or hardware accelerators.</a:t>
            </a:r>
            <a:endParaRPr lang="en-US" sz="7200" b="0" i="0" dirty="0">
              <a:solidFill>
                <a:srgbClr val="5C5962"/>
              </a:solidFill>
              <a:effectLst/>
              <a:latin typeface="system-ui"/>
            </a:endParaRPr>
          </a:p>
          <a:p>
            <a:pPr algn="l">
              <a:buFontTx/>
              <a:buNone/>
            </a:pPr>
            <a:r>
              <a:rPr lang="en-US" sz="3600" dirty="0">
                <a:effectLst/>
                <a:latin typeface="Calibri" panose="020F0502020204030204" pitchFamily="34" charset="0"/>
                <a:ea typeface="Calibri" panose="020F0502020204030204" pitchFamily="34" charset="0"/>
              </a:rPr>
              <a:t>ONNX Runtime is open source and we’ve seen good growth in 3P usage </a:t>
            </a:r>
            <a:r>
              <a:rPr lang="en-US" sz="3600" b="0" i="0" dirty="0">
                <a:solidFill>
                  <a:srgbClr val="5C5962"/>
                </a:solidFill>
                <a:effectLst/>
                <a:latin typeface="system-ui"/>
              </a:rPr>
              <a:t>     Run on different hardware and operating systems   Train in Python but deploy into a C#/C++/Java app</a:t>
            </a:r>
          </a:p>
          <a:p>
            <a:pPr marL="0" indent="0" algn="l">
              <a:buFontTx/>
              <a:buNone/>
            </a:pPr>
            <a:r>
              <a:rPr lang="en-US" sz="900" dirty="0">
                <a:effectLst/>
                <a:latin typeface="Calibri" panose="020F0502020204030204" pitchFamily="34" charset="0"/>
                <a:ea typeface="Calibri" panose="020F0502020204030204" pitchFamily="34" charset="0"/>
              </a:rPr>
              <a:t>Our  customers span a </a:t>
            </a:r>
            <a:r>
              <a:rPr lang="en-US" sz="900" b="1" dirty="0">
                <a:effectLst/>
                <a:latin typeface="Calibri" panose="020F0502020204030204" pitchFamily="34" charset="0"/>
                <a:ea typeface="Calibri" panose="020F0502020204030204" pitchFamily="34" charset="0"/>
              </a:rPr>
              <a:t>range of scenarios – companies like </a:t>
            </a:r>
            <a:r>
              <a:rPr lang="en-US" sz="900" b="1" dirty="0" err="1">
                <a:effectLst/>
                <a:latin typeface="Calibri" panose="020F0502020204030204" pitchFamily="34" charset="0"/>
                <a:ea typeface="Calibri" panose="020F0502020204030204" pitchFamily="34" charset="0"/>
              </a:rPr>
              <a:t>InFarm</a:t>
            </a:r>
            <a:r>
              <a:rPr lang="en-US" sz="900" b="1" dirty="0">
                <a:effectLst/>
                <a:latin typeface="Calibri" panose="020F0502020204030204" pitchFamily="34" charset="0"/>
                <a:ea typeface="Calibri" panose="020F0502020204030204" pitchFamily="34" charset="0"/>
              </a:rPr>
              <a:t> using it to power computer vision running on a tractor to Apache </a:t>
            </a:r>
            <a:r>
              <a:rPr lang="en-US" sz="900" b="1" dirty="0" err="1">
                <a:effectLst/>
                <a:latin typeface="Calibri" panose="020F0502020204030204" pitchFamily="34" charset="0"/>
                <a:ea typeface="Calibri" panose="020F0502020204030204" pitchFamily="34" charset="0"/>
              </a:rPr>
              <a:t>OpenNLP</a:t>
            </a:r>
            <a:r>
              <a:rPr lang="en-US" sz="900" b="1" dirty="0">
                <a:effectLst/>
                <a:latin typeface="Calibri" panose="020F0502020204030204" pitchFamily="34" charset="0"/>
                <a:ea typeface="Calibri" panose="020F0502020204030204" pitchFamily="34" charset="0"/>
              </a:rPr>
              <a:t> using it for running NLP models through Java in Apache </a:t>
            </a:r>
            <a:r>
              <a:rPr lang="en-US" sz="900" b="1" dirty="0" err="1">
                <a:effectLst/>
                <a:latin typeface="Calibri" panose="020F0502020204030204" pitchFamily="34" charset="0"/>
                <a:ea typeface="Calibri" panose="020F0502020204030204" pitchFamily="34" charset="0"/>
              </a:rPr>
              <a:t>Solr</a:t>
            </a:r>
            <a:r>
              <a:rPr lang="en-US" sz="900" b="1" dirty="0">
                <a:effectLst/>
                <a:latin typeface="Calibri" panose="020F0502020204030204" pitchFamily="34" charset="0"/>
                <a:ea typeface="Calibri" panose="020F0502020204030204" pitchFamily="34" charset="0"/>
              </a:rPr>
              <a:t> and Lucene</a:t>
            </a:r>
            <a:r>
              <a:rPr lang="en-US" sz="900" dirty="0">
                <a:effectLst/>
                <a:latin typeface="Calibri" panose="020F0502020204030204" pitchFamily="34" charset="0"/>
                <a:ea typeface="Calibri" panose="020F0502020204030204" pitchFamily="34" charset="0"/>
              </a:rPr>
              <a:t>. </a:t>
            </a:r>
            <a:r>
              <a:rPr lang="en-US" sz="900" b="1" dirty="0">
                <a:effectLst/>
                <a:latin typeface="Calibri" panose="020F0502020204030204" pitchFamily="34" charset="0"/>
                <a:ea typeface="Calibri" panose="020F0502020204030204" pitchFamily="34" charset="0"/>
              </a:rPr>
              <a:t>Hugging Face is of course a big user of ONNX Runtime and has integrated it deeply into their </a:t>
            </a:r>
            <a:r>
              <a:rPr lang="en-US" sz="900" b="1" dirty="0" err="1">
                <a:effectLst/>
                <a:latin typeface="Calibri" panose="020F0502020204030204" pitchFamily="34" charset="0"/>
                <a:ea typeface="Calibri" panose="020F0502020204030204" pitchFamily="34" charset="0"/>
              </a:rPr>
              <a:t>offerings</a:t>
            </a:r>
            <a:r>
              <a:rPr lang="en-US" sz="900" dirty="0" err="1">
                <a:effectLst/>
                <a:latin typeface="Calibri" panose="020F0502020204030204" pitchFamily="34" charset="0"/>
                <a:ea typeface="Calibri" panose="020F0502020204030204" pitchFamily="34" charset="0"/>
              </a:rPr>
              <a:t>.Hardware</a:t>
            </a:r>
            <a:r>
              <a:rPr lang="en-US" sz="900" dirty="0">
                <a:effectLst/>
                <a:latin typeface="Calibri" panose="020F0502020204030204" pitchFamily="34" charset="0"/>
                <a:ea typeface="Calibri" panose="020F0502020204030204" pitchFamily="34" charset="0"/>
              </a:rPr>
              <a:t> vendors are also </a:t>
            </a:r>
            <a:r>
              <a:rPr lang="en-US" sz="900" b="1" dirty="0">
                <a:effectLst/>
                <a:latin typeface="Calibri" panose="020F0502020204030204" pitchFamily="34" charset="0"/>
                <a:ea typeface="Calibri" panose="020F0502020204030204" pitchFamily="34" charset="0"/>
              </a:rPr>
              <a:t>adopting ONNX and writing backends for ONNX Runtime</a:t>
            </a:r>
            <a:r>
              <a:rPr lang="en-US" sz="900" dirty="0">
                <a:effectLst/>
                <a:latin typeface="Calibri" panose="020F0502020204030204" pitchFamily="34" charset="0"/>
                <a:ea typeface="Calibri" panose="020F0502020204030204" pitchFamily="34" charset="0"/>
              </a:rPr>
              <a:t>. While we partner closely with Intel, Nvidia, AMD, etc. we also seen  companies like </a:t>
            </a:r>
            <a:r>
              <a:rPr lang="en-US" sz="900" dirty="0" err="1">
                <a:effectLst/>
                <a:latin typeface="Calibri" panose="020F0502020204030204" pitchFamily="34" charset="0"/>
                <a:ea typeface="Calibri" panose="020F0502020204030204" pitchFamily="34" charset="0"/>
              </a:rPr>
              <a:t>Groq</a:t>
            </a:r>
            <a:r>
              <a:rPr lang="en-US" sz="900" dirty="0">
                <a:effectLst/>
                <a:latin typeface="Calibri" panose="020F0502020204030204" pitchFamily="34" charset="0"/>
                <a:ea typeface="Calibri" panose="020F0502020204030204" pitchFamily="34" charset="0"/>
              </a:rPr>
              <a:t> and Huawei build plugins for their hardware and contribute to the ONNX community. </a:t>
            </a:r>
          </a:p>
          <a:p>
            <a:pPr marL="0" indent="0">
              <a:buFont typeface="Arial" panose="020B0604020202020204" pitchFamily="34" charset="0"/>
              <a:buNone/>
            </a:pPr>
            <a:endParaRPr lang="en-US" sz="900" dirty="0">
              <a:effectLst/>
              <a:latin typeface="Calibri" panose="020F0502020204030204" pitchFamily="34" charset="0"/>
              <a:ea typeface="Calibri" panose="020F0502020204030204" pitchFamily="34" charset="0"/>
            </a:endParaRPr>
          </a:p>
          <a:p>
            <a:pPr marL="0" indent="0">
              <a:buFont typeface="Arial" panose="020B0604020202020204" pitchFamily="34" charset="0"/>
              <a:buNone/>
            </a:pPr>
            <a:endParaRPr lang="en-US" sz="9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3763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B5563"/>
                </a:solidFill>
                <a:effectLst/>
                <a:latin typeface="Source Sans Pro" panose="020B0503030403020204" pitchFamily="34" charset="0"/>
              </a:rPr>
              <a:t>Updated versions of  ORT is included in ACPT.  Optimum integrates ONNX Runtime Training through an </a:t>
            </a:r>
            <a:r>
              <a:rPr lang="en-US" dirty="0" err="1"/>
              <a:t>ORTTrainer</a:t>
            </a:r>
            <a:r>
              <a:rPr lang="en-US" b="0" i="0" dirty="0">
                <a:solidFill>
                  <a:srgbClr val="4B5563"/>
                </a:solidFill>
                <a:effectLst/>
                <a:latin typeface="Source Sans Pro" panose="020B0503030403020204" pitchFamily="34" charset="0"/>
              </a:rPr>
              <a:t> API that extends </a:t>
            </a:r>
            <a:r>
              <a:rPr lang="en-US" dirty="0"/>
              <a:t>Trainer</a:t>
            </a:r>
            <a:r>
              <a:rPr lang="en-US" b="0" i="0" dirty="0">
                <a:solidFill>
                  <a:srgbClr val="4B5563"/>
                </a:solidFill>
                <a:effectLst/>
                <a:latin typeface="Source Sans Pro" panose="020B0503030403020204" pitchFamily="34" charset="0"/>
              </a:rPr>
              <a:t> in </a:t>
            </a:r>
            <a:r>
              <a:rPr lang="en-US" b="0" i="0" u="sng" dirty="0">
                <a:effectLst/>
                <a:latin typeface="Source Sans Pro" panose="020B0503030403020204" pitchFamily="34" charset="0"/>
                <a:hlinkClick r:id="rId3"/>
              </a:rPr>
              <a:t>Transformers</a:t>
            </a:r>
            <a:r>
              <a:rPr lang="en-US" b="0" i="0" dirty="0">
                <a:solidFill>
                  <a:srgbClr val="4B5563"/>
                </a:solidFill>
                <a:effectLst/>
                <a:latin typeface="Source Sans Pro" panose="020B0503030403020204" pitchFamily="34" charset="0"/>
              </a:rPr>
              <a:t>. With this extension, training time can be reduced by more than 35% for many popular Hugging Face models compared to PyTorch under eager mode. The chart on left shows impressive acceleration </a:t>
            </a:r>
            <a:r>
              <a:rPr lang="en-US" b="1" i="0" dirty="0">
                <a:effectLst/>
                <a:latin typeface="Source Sans Pro" panose="020B0503030403020204" pitchFamily="34" charset="0"/>
              </a:rPr>
              <a:t>from 39% to 130%</a:t>
            </a:r>
            <a:r>
              <a:rPr lang="en-US" b="0" i="0" dirty="0">
                <a:solidFill>
                  <a:srgbClr val="4B5563"/>
                </a:solidFill>
                <a:effectLst/>
                <a:latin typeface="Source Sans Pro" panose="020B0503030403020204" pitchFamily="34" charset="0"/>
              </a:rPr>
              <a:t> for Hugging Face models with Optimum when </a:t>
            </a:r>
            <a:r>
              <a:rPr lang="en-US" b="1" i="0" dirty="0">
                <a:effectLst/>
                <a:latin typeface="Source Sans Pro" panose="020B0503030403020204" pitchFamily="34" charset="0"/>
              </a:rPr>
              <a:t>using ONNX Runtime and </a:t>
            </a:r>
            <a:r>
              <a:rPr lang="en-US" b="1" i="0" dirty="0" err="1">
                <a:effectLst/>
                <a:latin typeface="Source Sans Pro" panose="020B0503030403020204" pitchFamily="34" charset="0"/>
              </a:rPr>
              <a:t>DeepSpeed</a:t>
            </a:r>
            <a:r>
              <a:rPr lang="en-US" b="1" i="0" dirty="0">
                <a:effectLst/>
                <a:latin typeface="Source Sans Pro" panose="020B0503030403020204" pitchFamily="34" charset="0"/>
              </a:rPr>
              <a:t> </a:t>
            </a:r>
            <a:r>
              <a:rPr lang="en-US" b="1" i="0" dirty="0" err="1">
                <a:effectLst/>
                <a:latin typeface="Source Sans Pro" panose="020B0503030403020204" pitchFamily="34" charset="0"/>
              </a:rPr>
              <a:t>ZeRO</a:t>
            </a:r>
            <a:r>
              <a:rPr lang="en-US" b="1" i="0" dirty="0">
                <a:effectLst/>
                <a:latin typeface="Source Sans Pro" panose="020B0503030403020204" pitchFamily="34" charset="0"/>
              </a:rPr>
              <a:t> Stage 1</a:t>
            </a:r>
            <a:r>
              <a:rPr lang="en-US" b="0" i="0" dirty="0">
                <a:solidFill>
                  <a:srgbClr val="4B5563"/>
                </a:solidFill>
                <a:effectLst/>
                <a:latin typeface="Source Sans Pro" panose="020B0503030403020204" pitchFamily="34" charset="0"/>
              </a:rPr>
              <a:t> for training. The performance measurements were done on selected Hugging Face models with PyTorch as the baseline run, only ONNX Runtime for training as the second run, and ONNX Runtime + </a:t>
            </a:r>
            <a:r>
              <a:rPr lang="en-US" b="0" i="0" dirty="0" err="1">
                <a:solidFill>
                  <a:srgbClr val="4B5563"/>
                </a:solidFill>
                <a:effectLst/>
                <a:latin typeface="Source Sans Pro" panose="020B0503030403020204" pitchFamily="34" charset="0"/>
              </a:rPr>
              <a:t>DeepSpeed</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ZeRO</a:t>
            </a:r>
            <a:r>
              <a:rPr lang="en-US" b="0" i="0" dirty="0">
                <a:solidFill>
                  <a:srgbClr val="4B5563"/>
                </a:solidFill>
                <a:effectLst/>
                <a:latin typeface="Source Sans Pro" panose="020B0503030403020204" pitchFamily="34" charset="0"/>
              </a:rPr>
              <a:t> Stage 1 as the final run, showing maximum gains</a:t>
            </a:r>
          </a:p>
          <a:p>
            <a:r>
              <a:rPr lang="en-US" b="0" i="0" dirty="0">
                <a:solidFill>
                  <a:srgbClr val="4B5563"/>
                </a:solidFill>
                <a:effectLst/>
                <a:latin typeface="Source Sans Pro" panose="020B0503030403020204" pitchFamily="34" charset="0"/>
              </a:rPr>
              <a:t>The chart on right is our recent performance analysis with Pytorch2.0  for several HF models in both eager mode and </a:t>
            </a:r>
            <a:r>
              <a:rPr lang="en-US" b="0" i="0" dirty="0" err="1">
                <a:solidFill>
                  <a:srgbClr val="4B5563"/>
                </a:solidFill>
                <a:effectLst/>
                <a:latin typeface="Source Sans Pro" panose="020B0503030403020204" pitchFamily="34" charset="0"/>
              </a:rPr>
              <a:t>torch.compile</a:t>
            </a:r>
            <a:r>
              <a:rPr lang="en-US" b="0" i="0" dirty="0">
                <a:solidFill>
                  <a:srgbClr val="4B5563"/>
                </a:solidFill>
                <a:effectLst/>
                <a:latin typeface="Source Sans Pro" panose="020B0503030403020204" pitchFamily="34" charset="0"/>
              </a:rPr>
              <a:t>. We see </a:t>
            </a:r>
            <a:r>
              <a:rPr lang="en-US" b="0" i="0" dirty="0" err="1">
                <a:solidFill>
                  <a:srgbClr val="4B5563"/>
                </a:solidFill>
                <a:effectLst/>
                <a:latin typeface="Source Sans Pro" panose="020B0503030403020204" pitchFamily="34" charset="0"/>
              </a:rPr>
              <a:t>torch.compile</a:t>
            </a:r>
            <a:r>
              <a:rPr lang="en-US" b="0" i="0" dirty="0">
                <a:solidFill>
                  <a:srgbClr val="4B5563"/>
                </a:solidFill>
                <a:effectLst/>
                <a:latin typeface="Source Sans Pro" panose="020B0503030403020204" pitchFamily="34" charset="0"/>
              </a:rPr>
              <a:t> improve upon several models, however when torch compile is composed with </a:t>
            </a:r>
            <a:r>
              <a:rPr lang="en-US" b="0" i="0" dirty="0" err="1">
                <a:solidFill>
                  <a:srgbClr val="4B5563"/>
                </a:solidFill>
                <a:effectLst/>
                <a:latin typeface="Source Sans Pro" panose="020B0503030403020204" pitchFamily="34" charset="0"/>
              </a:rPr>
              <a:t>Deepspeed</a:t>
            </a:r>
            <a:r>
              <a:rPr lang="en-US" b="0" i="0" dirty="0">
                <a:solidFill>
                  <a:srgbClr val="4B5563"/>
                </a:solidFill>
                <a:effectLst/>
                <a:latin typeface="Source Sans Pro" panose="020B0503030403020204" pitchFamily="34" charset="0"/>
              </a:rPr>
              <a:t> the gain in throughput are even higher. Similarly DS+ORT provides gains for several model types. This an area that we continue to improve but the uber point is that with ACPT these technologies don’t just work in isolation but you can compose and see even more gains.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45295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2437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B5563"/>
                </a:solidFill>
                <a:effectLst/>
                <a:latin typeface="Source Sans Pro" panose="020B0503030403020204" pitchFamily="34" charset="0"/>
              </a:rPr>
              <a:t>Optimum integrates ONNX Runtime Training through an </a:t>
            </a:r>
            <a:r>
              <a:rPr lang="en-US" b="0" i="0" dirty="0" err="1">
                <a:solidFill>
                  <a:srgbClr val="4B5563"/>
                </a:solidFill>
                <a:effectLst/>
                <a:latin typeface="Source Sans Pro" panose="020B0503030403020204" pitchFamily="34" charset="0"/>
              </a:rPr>
              <a:t>ORTTrainer</a:t>
            </a:r>
            <a:r>
              <a:rPr lang="en-US" b="0" i="0" dirty="0">
                <a:solidFill>
                  <a:srgbClr val="4B5563"/>
                </a:solidFill>
                <a:effectLst/>
                <a:latin typeface="Source Sans Pro" panose="020B0503030403020204" pitchFamily="34" charset="0"/>
              </a:rPr>
              <a:t> API that extends Trainer in </a:t>
            </a:r>
            <a:r>
              <a:rPr lang="en-US" b="0" i="0" u="sng" dirty="0">
                <a:solidFill>
                  <a:srgbClr val="4B5563"/>
                </a:solidFill>
                <a:effectLst/>
                <a:latin typeface="Source Sans Pro" panose="020B0503030403020204" pitchFamily="34" charset="0"/>
                <a:hlinkClick r:id="rId3"/>
              </a:rPr>
              <a:t>Transformers</a:t>
            </a:r>
            <a:r>
              <a:rPr lang="en-US" b="0" i="0" dirty="0">
                <a:solidFill>
                  <a:srgbClr val="4B5563"/>
                </a:solidFill>
                <a:effectLst/>
                <a:latin typeface="Source Sans Pro" panose="020B0503030403020204" pitchFamily="34" charset="0"/>
              </a:rPr>
              <a:t>. </a:t>
            </a:r>
            <a:r>
              <a:rPr lang="en-US" b="0" i="0" dirty="0" err="1">
                <a:solidFill>
                  <a:srgbClr val="4B5563"/>
                </a:solidFill>
                <a:effectLst/>
                <a:latin typeface="Source Sans Pro" panose="020B0503030403020204" pitchFamily="34" charset="0"/>
              </a:rPr>
              <a:t>ORTTrainer</a:t>
            </a:r>
            <a:r>
              <a:rPr lang="en-US" b="0" i="0" dirty="0">
                <a:solidFill>
                  <a:srgbClr val="4B5563"/>
                </a:solidFill>
                <a:effectLst/>
                <a:latin typeface="Source Sans Pro" panose="020B0503030403020204" pitchFamily="34" charset="0"/>
              </a:rPr>
              <a:t> and ORTSeq2SeqTrainer APIs make it easy to compose </a:t>
            </a:r>
            <a:r>
              <a:rPr lang="en-US" b="0" i="0" u="sng" dirty="0">
                <a:solidFill>
                  <a:srgbClr val="4B5563"/>
                </a:solidFill>
                <a:effectLst/>
                <a:latin typeface="Source Sans Pro" panose="020B0503030403020204" pitchFamily="34" charset="0"/>
                <a:hlinkClick r:id="rId4"/>
              </a:rPr>
              <a:t>ONNX Runtime (ORT)</a:t>
            </a:r>
            <a:r>
              <a:rPr lang="en-US" b="0" i="0" dirty="0">
                <a:solidFill>
                  <a:srgbClr val="4B5563"/>
                </a:solidFill>
                <a:effectLst/>
                <a:latin typeface="Source Sans Pro" panose="020B0503030403020204" pitchFamily="34" charset="0"/>
              </a:rPr>
              <a:t> with other features in </a:t>
            </a:r>
            <a:r>
              <a:rPr lang="en-US" b="0" i="0" u="sng" dirty="0">
                <a:solidFill>
                  <a:srgbClr val="4B5563"/>
                </a:solidFill>
                <a:effectLst/>
                <a:latin typeface="Source Sans Pro" panose="020B0503030403020204" pitchFamily="34" charset="0"/>
                <a:hlinkClick r:id="rId5"/>
              </a:rPr>
              <a:t>Trainer</a:t>
            </a:r>
            <a:r>
              <a:rPr lang="en-US" b="0" i="0" dirty="0">
                <a:solidFill>
                  <a:srgbClr val="4B5563"/>
                </a:solidFill>
                <a:effectLst/>
                <a:latin typeface="Source Sans Pro" panose="020B0503030403020204" pitchFamily="34" charset="0"/>
              </a:rPr>
              <a:t>. It contains feature-complete training loop and evaluation loop, and supports hyperparameter search, mixed-precision training and distributed training with multiple </a:t>
            </a:r>
            <a:r>
              <a:rPr lang="en-US" b="0" i="0" u="sng" dirty="0">
                <a:solidFill>
                  <a:srgbClr val="4B5563"/>
                </a:solidFill>
                <a:effectLst/>
                <a:latin typeface="Source Sans Pro" panose="020B0503030403020204" pitchFamily="34" charset="0"/>
                <a:hlinkClick r:id="rId6"/>
              </a:rPr>
              <a:t>NVIDIA</a:t>
            </a:r>
            <a:r>
              <a:rPr lang="en-US" b="0" i="0" dirty="0">
                <a:solidFill>
                  <a:srgbClr val="4B5563"/>
                </a:solidFill>
                <a:effectLst/>
                <a:latin typeface="Source Sans Pro" panose="020B0503030403020204" pitchFamily="34" charset="0"/>
              </a:rPr>
              <a:t> and </a:t>
            </a:r>
            <a:r>
              <a:rPr lang="en-US" b="0" i="0" u="sng" dirty="0">
                <a:solidFill>
                  <a:srgbClr val="4B5563"/>
                </a:solidFill>
                <a:effectLst/>
                <a:latin typeface="Source Sans Pro" panose="020B0503030403020204" pitchFamily="34" charset="0"/>
                <a:hlinkClick r:id="rId7"/>
              </a:rPr>
              <a:t>AMD</a:t>
            </a:r>
            <a:r>
              <a:rPr lang="en-US" b="0" i="0" dirty="0">
                <a:solidFill>
                  <a:srgbClr val="4B5563"/>
                </a:solidFill>
                <a:effectLst/>
                <a:latin typeface="Source Sans Pro" panose="020B0503030403020204" pitchFamily="34" charset="0"/>
              </a:rPr>
              <a:t> GPUs. </a:t>
            </a:r>
            <a:r>
              <a:rPr lang="en-US" b="1" i="0" dirty="0">
                <a:solidFill>
                  <a:srgbClr val="4B5563"/>
                </a:solidFill>
                <a:effectLst/>
                <a:latin typeface="Source Sans Pro" panose="020B0503030403020204" pitchFamily="34" charset="0"/>
              </a:rPr>
              <a:t>ORT fused Adam optimizer: batches the elementwise updates applied to all the model’s parameters into one or a few kernel launches</a:t>
            </a:r>
          </a:p>
          <a:p>
            <a:pPr algn="l"/>
            <a:r>
              <a:rPr lang="en-US" b="0" i="0" dirty="0">
                <a:solidFill>
                  <a:srgbClr val="4B5563"/>
                </a:solidFill>
                <a:effectLst/>
                <a:latin typeface="Source Sans Pro" panose="020B0503030403020204" pitchFamily="34" charset="0"/>
              </a:rPr>
              <a:t>With the ONNX Runtime backend, </a:t>
            </a:r>
            <a:r>
              <a:rPr lang="en-US" b="0" i="0" dirty="0" err="1">
                <a:solidFill>
                  <a:srgbClr val="4B5563"/>
                </a:solidFill>
                <a:effectLst/>
                <a:latin typeface="Source Sans Pro" panose="020B0503030403020204" pitchFamily="34" charset="0"/>
              </a:rPr>
              <a:t>ORTTrainer</a:t>
            </a:r>
            <a:r>
              <a:rPr lang="en-US" b="0" i="0" dirty="0">
                <a:solidFill>
                  <a:srgbClr val="4B5563"/>
                </a:solidFill>
                <a:effectLst/>
                <a:latin typeface="Source Sans Pro" panose="020B0503030403020204" pitchFamily="34" charset="0"/>
              </a:rPr>
              <a:t> and ORTSeq2SeqTrainer take advantage </a:t>
            </a:r>
            <a:r>
              <a:rPr lang="en-US" b="0" i="0" dirty="0" err="1">
                <a:solidFill>
                  <a:srgbClr val="4B5563"/>
                </a:solidFill>
                <a:effectLst/>
                <a:latin typeface="Source Sans Pro" panose="020B0503030403020204" pitchFamily="34" charset="0"/>
              </a:rPr>
              <a:t>of:Computation</a:t>
            </a:r>
            <a:r>
              <a:rPr lang="en-US" b="0" i="0" dirty="0">
                <a:solidFill>
                  <a:srgbClr val="4B5563"/>
                </a:solidFill>
                <a:effectLst/>
                <a:latin typeface="Source Sans Pro" panose="020B0503030403020204" pitchFamily="34" charset="0"/>
              </a:rPr>
              <a:t> graph optimizations: constant </a:t>
            </a:r>
            <a:r>
              <a:rPr lang="en-US" b="0" i="0" dirty="0" err="1">
                <a:solidFill>
                  <a:srgbClr val="4B5563"/>
                </a:solidFill>
                <a:effectLst/>
                <a:latin typeface="Source Sans Pro" panose="020B0503030403020204" pitchFamily="34" charset="0"/>
              </a:rPr>
              <a:t>foldings</a:t>
            </a:r>
            <a:r>
              <a:rPr lang="en-US" b="0" i="0" dirty="0">
                <a:solidFill>
                  <a:srgbClr val="4B5563"/>
                </a:solidFill>
                <a:effectLst/>
                <a:latin typeface="Source Sans Pro" panose="020B0503030403020204" pitchFamily="34" charset="0"/>
              </a:rPr>
              <a:t>, node eliminations, node fusions</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Efficient memory planning  Kernel optimization    More efficient FP16 optimizer: eliminates a great de al of device to host memory copies</a:t>
            </a:r>
          </a:p>
          <a:p>
            <a:pPr algn="l">
              <a:buFont typeface="Arial" panose="020B0604020202020204" pitchFamily="34" charset="0"/>
              <a:buChar char="•"/>
            </a:pPr>
            <a:r>
              <a:rPr lang="en-US" b="0" i="0" dirty="0">
                <a:solidFill>
                  <a:srgbClr val="4B5563"/>
                </a:solidFill>
                <a:effectLst/>
                <a:latin typeface="Source Sans Pro" panose="020B0503030403020204" pitchFamily="34" charset="0"/>
              </a:rPr>
              <a:t>Mixed precision training’ In azure ML you can create training jobs select your environment and upload your training files and folders to easily use these technologies across your training jobs.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50677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Write Managed online endpoints handles serving, scaling, securing &amp; monitoring of your ML models, freeing you from the overhead of setting up and managing the underlying infrastructure. By converting the model to ONNX you make it easy to take it across platforms with simple few line changes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397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Availability Announcement: </a:t>
            </a:r>
            <a:r>
              <a:rPr lang="en-US" dirty="0"/>
              <a:t>https://techcommunity.microsoft.com/t5/ai-machine-learning-blog/azure-container-for-pytorch-is-now-generally-available-in-azure/ba-p/3774616</a:t>
            </a:r>
          </a:p>
          <a:p>
            <a:r>
              <a:rPr lang="en-US" b="1" dirty="0"/>
              <a:t>Latest images and packages for Framework: </a:t>
            </a:r>
            <a:r>
              <a:rPr lang="en-US" dirty="0"/>
              <a:t>https://learn.microsoft.com/en-us/azure/machine-learning/resource-azure-container-for-pytorch?view=azureml-api-2</a:t>
            </a:r>
          </a:p>
          <a:p>
            <a:r>
              <a:rPr lang="en-US" b="1" dirty="0"/>
              <a:t>How to Create the Custom Curated Environment</a:t>
            </a:r>
            <a:r>
              <a:rPr lang="en-US" dirty="0"/>
              <a:t>: https://learn.microsoft.com/en-us/azure/machine-learning/how-to-azure-container-for-pytorch-environment?view=azureml-api-2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111124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Availability Announcement: </a:t>
            </a:r>
            <a:r>
              <a:rPr lang="en-US" dirty="0"/>
              <a:t>https://techcommunity.microsoft.com/t5/ai-machine-learning-blog/azure-container-for-pytorch-is-now-generally-available-in-azure/ba-p/3774616</a:t>
            </a:r>
          </a:p>
          <a:p>
            <a:r>
              <a:rPr lang="en-US" b="1" dirty="0"/>
              <a:t>Latest images and packages for Framework: </a:t>
            </a:r>
            <a:r>
              <a:rPr lang="en-US" dirty="0"/>
              <a:t>https://learn.microsoft.com/en-us/azure/machine-learning/resource-azure-container-for-pytorch?view=azureml-api-2</a:t>
            </a:r>
          </a:p>
          <a:p>
            <a:r>
              <a:rPr lang="en-US" b="1" dirty="0"/>
              <a:t>How to Create the Custom Curated Environment</a:t>
            </a:r>
            <a:r>
              <a:rPr lang="en-US" dirty="0"/>
              <a:t>: https://learn.microsoft.com/en-us/azure/machine-learning/how-to-azure-container-for-pytorch-environment?view=azureml-api-2</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56154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dirty="0">
              <a:solidFill>
                <a:srgbClr val="000000"/>
              </a:solidFill>
              <a:effectLst/>
              <a:latin typeface="Calibri" panose="020F0502020204030204" pitchFamily="34" charset="0"/>
              <a:cs typeface="Calibri"/>
            </a:endParaRPr>
          </a:p>
          <a:p>
            <a:endParaRPr lang="en-US" sz="1800" b="0" i="0" dirty="0">
              <a:solidFill>
                <a:srgbClr val="000000"/>
              </a:solidFill>
              <a:effectLst/>
              <a:latin typeface="Calibri" panose="020F0502020204030204" pitchFamily="34" charset="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Segoe UI" panose="020B0502040204020203" pitchFamily="34" charset="0"/>
                <a:cs typeface="Segoe UI" panose="020B0502040204020203" pitchFamily="34" charset="0"/>
              </a:rPr>
              <a:t>AI Landscape  (pause) Interesting huh? So much game changing things happening around us </a:t>
            </a:r>
          </a:p>
          <a:p>
            <a:r>
              <a:rPr lang="en-US" sz="1200" b="1" dirty="0">
                <a:latin typeface="Segoe UI" panose="020B0502040204020203" pitchFamily="34" charset="0"/>
                <a:cs typeface="Segoe UI" panose="020B0502040204020203" pitchFamily="34" charset="0"/>
              </a:rPr>
              <a:t>We are at a turning point moment in the AI journey, where AI in generative and other forms offers </a:t>
            </a:r>
            <a:r>
              <a:rPr lang="en-US" sz="1200" b="0" i="0" dirty="0">
                <a:solidFill>
                  <a:srgbClr val="2E2D29"/>
                </a:solidFill>
                <a:effectLst/>
                <a:latin typeface="Source Sans Pro" panose="020B0503030403020204" pitchFamily="34" charset="0"/>
              </a:rPr>
              <a:t>unusually large set of capabilities, including text summarization, chatbots, search, and code generation. And we are just getting started on this journey. This landscape is now synonymous with </a:t>
            </a:r>
            <a:r>
              <a:rPr lang="en-US" sz="1200" b="1" dirty="0">
                <a:latin typeface="Segoe UI" panose="020B0502040204020203" pitchFamily="34" charset="0"/>
                <a:cs typeface="Segoe UI" panose="020B0502040204020203" pitchFamily="34" charset="0"/>
              </a:rPr>
              <a:t>massive amount of data  and complex models. </a:t>
            </a:r>
            <a:r>
              <a:rPr lang="en-US" sz="1200" b="0" i="0" dirty="0">
                <a:solidFill>
                  <a:srgbClr val="1A2025"/>
                </a:solidFill>
                <a:effectLst/>
                <a:latin typeface="museo-sans"/>
              </a:rPr>
              <a:t>Managing complex data is not an  easy task, especially under the time constraints imposed by discovery deadlines. </a:t>
            </a:r>
            <a:r>
              <a:rPr lang="en-US" sz="1200" b="0" i="0" dirty="0">
                <a:solidFill>
                  <a:srgbClr val="000000"/>
                </a:solidFill>
                <a:effectLst/>
              </a:rPr>
              <a:t>Training time depends on the complexity of the model selection.</a:t>
            </a:r>
            <a:r>
              <a:rPr lang="en-US" sz="1200" b="0" i="0" dirty="0">
                <a:solidFill>
                  <a:srgbClr val="1A2025"/>
                </a:solidFill>
                <a:effectLst/>
                <a:latin typeface="museo-sans"/>
              </a:rPr>
              <a:t> </a:t>
            </a:r>
            <a:r>
              <a:rPr lang="en-US" sz="1200" b="0" i="0" dirty="0">
                <a:solidFill>
                  <a:srgbClr val="2E2D29"/>
                </a:solidFill>
                <a:effectLst/>
                <a:latin typeface="Segoe UI" panose="020B0502040204020203" pitchFamily="34" charset="0"/>
                <a:cs typeface="Segoe UI" panose="020B0502040204020203" pitchFamily="34" charset="0"/>
              </a:rPr>
              <a:t>GPT-2 was over 100 times smaller than  GPT-3, </a:t>
            </a:r>
            <a:r>
              <a:rPr lang="en-US" sz="1200" b="0" i="0" baseline="0" dirty="0">
                <a:solidFill>
                  <a:srgbClr val="292929"/>
                </a:solidFill>
                <a:effectLst/>
                <a:latin typeface="Segoe UI" panose="020B0502040204020203" pitchFamily="34" charset="0"/>
                <a:cs typeface="Segoe UI" panose="020B0502040204020203" pitchFamily="34" charset="0"/>
              </a:rPr>
              <a:t>GPT-3 has 175 billion parameters and was trained on 570 gigabytes of text. </a:t>
            </a:r>
            <a:r>
              <a:rPr lang="en-US" sz="1200" b="0" i="0" dirty="0">
                <a:solidFill>
                  <a:srgbClr val="2E2D29"/>
                </a:solidFill>
                <a:effectLst/>
                <a:latin typeface="Source Sans Pro" panose="020B0503030403020204" pitchFamily="34" charset="0"/>
              </a:rPr>
              <a:t>GPT4 is an even more complex models trained on a larger </a:t>
            </a:r>
            <a:r>
              <a:rPr lang="en-US" sz="1200" b="0" i="0" dirty="0" err="1">
                <a:solidFill>
                  <a:srgbClr val="2E2D29"/>
                </a:solidFill>
                <a:effectLst/>
                <a:latin typeface="Source Sans Pro" panose="020B0503030403020204" pitchFamily="34" charset="0"/>
              </a:rPr>
              <a:t>dataset.</a:t>
            </a:r>
            <a:r>
              <a:rPr lang="en-US" sz="1200" b="0" i="0" dirty="0" err="1">
                <a:solidFill>
                  <a:srgbClr val="1A2025"/>
                </a:solidFill>
                <a:effectLst/>
                <a:latin typeface="museo-sans"/>
              </a:rPr>
              <a:t>The</a:t>
            </a:r>
            <a:r>
              <a:rPr lang="en-US" sz="1200" b="0" i="0" dirty="0">
                <a:solidFill>
                  <a:srgbClr val="1A2025"/>
                </a:solidFill>
                <a:effectLst/>
                <a:latin typeface="museo-sans"/>
              </a:rPr>
              <a:t> right technology can make model development processes faster, easier, and less costly for your organization. </a:t>
            </a:r>
            <a:r>
              <a:rPr lang="en-US" sz="1200" b="1" dirty="0">
                <a:effectLst/>
                <a:latin typeface="Segoe UI" panose="020B0502040204020203" pitchFamily="34" charset="0"/>
                <a:ea typeface="Calibri" panose="020F0502020204030204" pitchFamily="34" charset="0"/>
                <a:cs typeface="Segoe UI" panose="020B0502040204020203" pitchFamily="34" charset="0"/>
              </a:rPr>
              <a:t>Efficiency and Agility aside, organization are also faced with the challenge to do this right</a:t>
            </a:r>
            <a:r>
              <a:rPr lang="en-US" sz="1200" dirty="0">
                <a:effectLst/>
                <a:latin typeface="Segoe UI" panose="020B0502040204020203" pitchFamily="34" charset="0"/>
                <a:ea typeface="Calibri" panose="020F0502020204030204" pitchFamily="34" charset="0"/>
                <a:cs typeface="Segoe UI" panose="020B0502040204020203" pitchFamily="34" charset="0"/>
              </a:rPr>
              <a:t>. </a:t>
            </a:r>
            <a:r>
              <a:rPr lang="en-US" sz="1200" dirty="0">
                <a:effectLst/>
                <a:latin typeface="Calibri" panose="020F0502020204030204" pitchFamily="34" charset="0"/>
                <a:ea typeface="SimSun" panose="02010600030101010101" pitchFamily="2" charset="-122"/>
                <a:cs typeface="Arial" panose="020B0604020202020204" pitchFamily="34" charset="0"/>
              </a:rPr>
              <a:t>As a developer and deployer of Game changing AI technology, Microsoft is committed to working with others to ensure AI is: 1) is built and used responsibly and ethically, and serves society broadly, not narrowly. </a:t>
            </a:r>
            <a:r>
              <a:rPr lang="en-US" sz="1200" dirty="0">
                <a:effectLst/>
                <a:latin typeface="Segoe UI" panose="020B0502040204020203" pitchFamily="34" charset="0"/>
                <a:ea typeface="Calibri" panose="020F0502020204030204" pitchFamily="34" charset="0"/>
                <a:cs typeface="Times New Roman" panose="02020603050405020304" pitchFamily="18" charset="0"/>
              </a:rPr>
              <a:t>The Microsoft cloud is unique in both the breadth and the depth of the cloud solutions we provide.   You can use each of our cloud solutions on a standalone basis or take advantage of the seamless way we’ve integrated and architected them to work well together. And with the Microsoft Cloud, we can enable you to use AI to drive transformation within your organizations. We are doing this in two ways: First, we’ll help you radically accelerate employee productivity and capability by leveraging transformational AI built into every Microsoft Cloud solution.  </a:t>
            </a:r>
            <a:r>
              <a:rPr lang="en-US"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As seen in </a:t>
            </a:r>
            <a:r>
              <a:rPr lang="en-US" sz="1200" dirty="0">
                <a:effectLst/>
                <a:latin typeface="Segoe UI" panose="020B0502040204020203" pitchFamily="34" charset="0"/>
                <a:ea typeface="Calibri" panose="020F0502020204030204" pitchFamily="34" charset="0"/>
                <a:cs typeface="Times New Roman" panose="02020603050405020304" pitchFamily="18" charset="0"/>
              </a:rPr>
              <a:t>ChatGPT, Bing integration, Github Copilot and Azure Open AI services to name a few..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baseline="30000" dirty="0">
              <a:solidFill>
                <a:srgbClr val="000000"/>
              </a:solidFill>
              <a:effectLst/>
            </a:endParaRPr>
          </a:p>
          <a:p>
            <a:pPr marL="0" marR="0" lvl="0" indent="0" algn="l" defTabSz="914367" rtl="0" eaLnBrk="1" fontAlgn="base" latinLnBrk="0" hangingPunct="1">
              <a:lnSpc>
                <a:spcPct val="90000"/>
              </a:lnSpc>
              <a:spcBef>
                <a:spcPts val="0"/>
              </a:spcBef>
              <a:spcAft>
                <a:spcPts val="0"/>
              </a:spcAft>
              <a:buClrTx/>
              <a:buSzTx/>
              <a:buFont typeface="Arial" panose="020B0604020202020204" pitchFamily="34" charset="0"/>
              <a:buNone/>
              <a:tabLst>
                <a:tab pos="685800" algn="l"/>
              </a:tabLst>
              <a:defRPr/>
            </a:pPr>
            <a:endParaRPr lang="en-US" sz="1800" b="0" i="0" baseline="30000" dirty="0">
              <a:solidFill>
                <a:srgbClr val="000000"/>
              </a:solidFill>
              <a:effectLst/>
            </a:endParaRPr>
          </a:p>
          <a:p>
            <a:pPr marL="0" marR="0" lvl="0" indent="0" algn="l" defTabSz="914367" rtl="0" eaLnBrk="1" fontAlgn="base" latinLnBrk="0" hangingPunct="1">
              <a:lnSpc>
                <a:spcPct val="90000"/>
              </a:lnSpc>
              <a:spcBef>
                <a:spcPts val="0"/>
              </a:spcBef>
              <a:spcAft>
                <a:spcPts val="0"/>
              </a:spcAft>
              <a:buClrTx/>
              <a:buSzTx/>
              <a:buFont typeface="Arial" panose="020B0604020202020204" pitchFamily="34" charset="0"/>
              <a:buNone/>
              <a:tabLst>
                <a:tab pos="685800" algn="l"/>
              </a:tabLst>
              <a:defRPr/>
            </a:pPr>
            <a:r>
              <a:rPr lang="en-US" sz="4400" b="0" i="0" dirty="0">
                <a:solidFill>
                  <a:srgbClr val="2E2D29"/>
                </a:solidFill>
                <a:effectLst/>
                <a:latin typeface="Source Sans Pro" panose="020B0503030403020204" pitchFamily="34" charset="0"/>
              </a:rPr>
              <a:t>. </a:t>
            </a:r>
            <a:endParaRPr lang="en-US" sz="1800" b="0" baseline="30000" dirty="0"/>
          </a:p>
          <a:p>
            <a:pPr marL="0" marR="0" lvl="0" indent="0">
              <a:lnSpc>
                <a:spcPct val="107000"/>
              </a:lnSpc>
              <a:spcBef>
                <a:spcPts val="0"/>
              </a:spcBef>
              <a:spcAft>
                <a:spcPts val="0"/>
              </a:spcAft>
              <a:buFont typeface="Wingdings" panose="05000000000000000000" pitchFamily="2" charset="2"/>
              <a:buNone/>
            </a:pPr>
            <a:endParaRPr lang="en-US" sz="1800" kern="1200" dirty="0">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7536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0" dirty="0">
                <a:effectLst/>
                <a:latin typeface="Segoe UI" panose="020B0502040204020203" pitchFamily="34" charset="0"/>
                <a:ea typeface="Calibri" panose="020F0502020204030204" pitchFamily="34" charset="0"/>
              </a:rPr>
              <a:t>But not only that we are also committed to delivering the tools and services you need to build your own intelligent apps and services using Azure AI.</a:t>
            </a:r>
          </a:p>
          <a:p>
            <a:r>
              <a:rPr lang="en-US" dirty="0"/>
              <a:t>In this talk we will focus on  </a:t>
            </a:r>
            <a:r>
              <a:rPr lang="en-US" b="1" dirty="0"/>
              <a:t>how can organization, data scientists, ML experts can use Azure to build their model developments stack. </a:t>
            </a:r>
          </a:p>
          <a:p>
            <a:r>
              <a:rPr lang="en-US" dirty="0"/>
              <a:t>If you are curious about 1) How do I train State of Art models applicable to my organization – and make it easy for your teams and scientists to scale – we will talk about pre-build environments built esp. for Pytorch  2) We will cover how you can deploy your large models in production and easily create online endpoints in Azure ML 3) Given compute costs is the new currency how to best optimize inferencing with ONNX 4) How evaluate and build your models to abide by the responsible AI principles. </a:t>
            </a:r>
          </a:p>
          <a:p>
            <a:pPr marL="0" marR="0" lvl="0" indent="0" algn="l" defTabSz="914367" rtl="0" eaLnBrk="1" fontAlgn="auto" latinLnBrk="0" hangingPunct="1">
              <a:lnSpc>
                <a:spcPct val="107000"/>
              </a:lnSpc>
              <a:spcBef>
                <a:spcPts val="0"/>
              </a:spcBef>
              <a:spcAft>
                <a:spcPts val="0"/>
              </a:spcAft>
              <a:buClrTx/>
              <a:buSzTx/>
              <a:buFont typeface="Wingdings" panose="05000000000000000000" pitchFamily="2" charset="2"/>
              <a:buNone/>
              <a:tabLst/>
              <a:defRPr/>
            </a:pPr>
            <a:r>
              <a:rPr lang="en-US" sz="900" dirty="0">
                <a:effectLst/>
                <a:latin typeface="Segoe UI" panose="020B0502040204020203" pitchFamily="34" charset="0"/>
                <a:ea typeface="Calibri" panose="020F0502020204030204" pitchFamily="34" charset="0"/>
                <a:cs typeface="Arial" panose="020B0604020202020204" pitchFamily="34" charset="0"/>
              </a:rPr>
              <a:t>Azure Machine Learning facilitates uptake of this AI-first infrastructure – from the earliest stages of development through to enterprise-grade production deployments that require full-blown </a:t>
            </a:r>
            <a:r>
              <a:rPr lang="en-US" sz="900" dirty="0" err="1">
                <a:effectLst/>
                <a:latin typeface="Segoe UI" panose="020B0502040204020203" pitchFamily="34" charset="0"/>
                <a:ea typeface="Calibri" panose="020F0502020204030204" pitchFamily="34" charset="0"/>
                <a:cs typeface="Arial" panose="020B0604020202020204" pitchFamily="34" charset="0"/>
              </a:rPr>
              <a:t>MLOps</a:t>
            </a:r>
            <a:r>
              <a:rPr lang="en-US" sz="900" dirty="0">
                <a:effectLst/>
                <a:latin typeface="Segoe UI" panose="020B0502040204020203" pitchFamily="34" charset="0"/>
                <a:ea typeface="Calibri" panose="020F0502020204030204" pitchFamily="34" charset="0"/>
                <a:cs typeface="Arial" panose="020B0604020202020204" pitchFamily="34" charset="0"/>
              </a:rPr>
              <a:t>.  </a:t>
            </a:r>
            <a:r>
              <a:rPr lang="en-US" sz="900" dirty="0">
                <a:effectLst/>
                <a:latin typeface="Calibri" panose="020F0502020204030204" pitchFamily="34" charset="0"/>
                <a:ea typeface="SimSun" panose="02010600030101010101" pitchFamily="2" charset="-122"/>
                <a:cs typeface="Arial" panose="020B0604020202020204" pitchFamily="34" charset="0"/>
              </a:rPr>
              <a:t>We are continuing to build our RAI program by investing in research, policy, and engineering so that our systems can perform fairly, accurately and safely. Core to this is advancing transparency and ensuring humans remain accountable for the performance of AI systems.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Wingdings" panose="05000000000000000000" pitchFamily="2" charset="2"/>
              <a:buNone/>
            </a:pPr>
            <a:endParaRPr lang="en-US" sz="90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nSpc>
                <a:spcPct val="107000"/>
              </a:lnSpc>
              <a:spcBef>
                <a:spcPts val="0"/>
              </a:spcBef>
              <a:spcAft>
                <a:spcPts val="0"/>
              </a:spcAft>
              <a:buFont typeface="Wingdings" panose="05000000000000000000" pitchFamily="2" charset="2"/>
              <a:buNone/>
            </a:pPr>
            <a:endParaRPr lang="en-US" sz="900" dirty="0">
              <a:effectLst/>
              <a:latin typeface="Segoe UI" panose="020B0502040204020203" pitchFamily="34" charset="0"/>
              <a:ea typeface="Calibri" panose="020F0502020204030204"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47E405-89AA-4718-8A63-FEF0F7BC08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663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internal teams leverage the Azure ML stack to churn cloud-based solutions effectively, and we offer the same goodness to our customers to benefit from. </a:t>
            </a:r>
          </a:p>
          <a:p>
            <a:r>
              <a:rPr lang="en-US" dirty="0"/>
              <a:t>Best hardware stack with state of art Nvidia GPUs, ease of training via </a:t>
            </a:r>
            <a:r>
              <a:rPr lang="en-US" dirty="0" err="1"/>
              <a:t>sdk</a:t>
            </a:r>
            <a:r>
              <a:rPr lang="en-US" dirty="0"/>
              <a:t>, cli, and UI – prebuilt images that combine the best of open source technologies that enable optimized and fast training cycles. – on which you can layer your custom code to build powerful models. Optimize,  Deploy Inference and Monitor these models on any platform of your choice .</a:t>
            </a:r>
          </a:p>
          <a:p>
            <a:r>
              <a:rPr lang="en-US" dirty="0"/>
              <a:t>One of the tools that helps enable this journey is ACPT.  </a:t>
            </a:r>
          </a:p>
        </p:txBody>
      </p:sp>
      <p:sp>
        <p:nvSpPr>
          <p:cNvPr id="4" name="Slide Number Placeholder 3"/>
          <p:cNvSpPr>
            <a:spLocks noGrp="1"/>
          </p:cNvSpPr>
          <p:nvPr>
            <p:ph type="sldNum" sz="quarter" idx="5"/>
          </p:nvPr>
        </p:nvSpPr>
        <p:spPr/>
        <p:txBody>
          <a:bodyPr/>
          <a:lstStyle/>
          <a:p>
            <a:fld id="{C5F52261-FA4A-4EFE-85C2-0F05BE354D35}" type="slidenum">
              <a:rPr lang="en-US" smtClean="0"/>
              <a:t>4</a:t>
            </a:fld>
            <a:endParaRPr lang="en-US"/>
          </a:p>
        </p:txBody>
      </p:sp>
    </p:spTree>
    <p:extLst>
      <p:ext uri="{BB962C8B-B14F-4D97-AF65-F5344CB8AC3E}">
        <p14:creationId xmlns:p14="http://schemas.microsoft.com/office/powerpoint/2010/main" val="2801150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latin typeface="Segoe UI" panose="020B0502040204020203" pitchFamily="34" charset="0"/>
                <a:cs typeface="Segoe UI" panose="020B0502040204020203" pitchFamily="34" charset="0"/>
              </a:rPr>
              <a:t>You can use the Azure Container for PyTorch (ACPT) curated environment for your large training workloads to help reduce preparation costs, faster deployment times, and accelerated training times. The software stack is up-to-date with the newest available and compatible versions of training software for ease of </a:t>
            </a:r>
            <a:r>
              <a:rPr lang="en-US" sz="1800" dirty="0" err="1">
                <a:latin typeface="Segoe UI" panose="020B0502040204020203" pitchFamily="34" charset="0"/>
                <a:cs typeface="Segoe UI" panose="020B0502040204020203" pitchFamily="34" charset="0"/>
              </a:rPr>
              <a:t>use.We</a:t>
            </a:r>
            <a:r>
              <a:rPr lang="en-US" sz="1800" dirty="0">
                <a:latin typeface="Segoe UI" panose="020B0502040204020203" pitchFamily="34" charset="0"/>
                <a:cs typeface="Segoe UI" panose="020B0502040204020203" pitchFamily="34" charset="0"/>
              </a:rPr>
              <a:t> release these images pretty much on a monthly cadence so you have the latest pytorch, python, </a:t>
            </a:r>
            <a:r>
              <a:rPr lang="en-US" sz="1800" dirty="0" err="1">
                <a:latin typeface="Segoe UI" panose="020B0502040204020203" pitchFamily="34" charset="0"/>
                <a:cs typeface="Segoe UI" panose="020B0502040204020203" pitchFamily="34" charset="0"/>
              </a:rPr>
              <a:t>cuda</a:t>
            </a:r>
            <a:r>
              <a:rPr lang="en-US" sz="1800" dirty="0">
                <a:latin typeface="Segoe UI" panose="020B0502040204020203" pitchFamily="34" charset="0"/>
                <a:cs typeface="Segoe UI" panose="020B0502040204020203" pitchFamily="34" charset="0"/>
              </a:rPr>
              <a:t> packages/binaries all in one place for quick training set </a:t>
            </a:r>
            <a:r>
              <a:rPr lang="en-US" sz="1800" dirty="0" err="1">
                <a:latin typeface="Segoe UI" panose="020B0502040204020203" pitchFamily="34" charset="0"/>
                <a:cs typeface="Segoe UI" panose="020B0502040204020203" pitchFamily="34" charset="0"/>
              </a:rPr>
              <a:t>up.These</a:t>
            </a:r>
            <a:r>
              <a:rPr lang="en-US" sz="1800" dirty="0">
                <a:latin typeface="Segoe UI" panose="020B0502040204020203" pitchFamily="34" charset="0"/>
                <a:cs typeface="Segoe UI" panose="020B0502040204020203" pitchFamily="34" charset="0"/>
              </a:rPr>
              <a:t> models have been validated and are in use by a large set of Microsoft internal teams. </a:t>
            </a:r>
            <a:r>
              <a:rPr lang="en-US" sz="1800" dirty="0">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The optimization libraries like ONNX </a:t>
            </a:r>
            <a:r>
              <a:rPr lang="en-US" sz="1800" dirty="0" err="1">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RunTime</a:t>
            </a:r>
            <a:r>
              <a:rPr lang="en-US" sz="1800" dirty="0">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 and </a:t>
            </a:r>
            <a:r>
              <a:rPr lang="en-US" sz="1800" dirty="0" err="1">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DeepSpeed</a:t>
            </a:r>
            <a:r>
              <a:rPr lang="en-US" sz="1800" dirty="0">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 composed within the container can increase production speed up from 54% to 163% over regular PyTorch workloads as seen on various </a:t>
            </a:r>
            <a:r>
              <a:rPr lang="en-US" sz="1800" dirty="0" err="1">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HuggingFace</a:t>
            </a:r>
            <a:r>
              <a:rPr lang="en-US" sz="1800" dirty="0">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 Models.  ACPT reduces compute costs by performing the same training jobs in significantly less time. Training runs are also easily trackable as the curated environment is integrated with AzureML tools such as the Azure Machine Learning Studio and the Azure.</a:t>
            </a:r>
            <a:endParaRPr lang="en-US" sz="1800" dirty="0">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b="1" u="sng" dirty="0">
                <a:latin typeface="Segoe UI" panose="020B0502040204020203" pitchFamily="34" charset="0"/>
                <a:cs typeface="Segoe UI" panose="020B0502040204020203" pitchFamily="34" charset="0"/>
              </a:rPr>
              <a:t>DeepSpeed (https://www.deepspeed.ai/)</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222831"/>
                </a:solidFill>
                <a:effectLst/>
                <a:latin typeface="-apple-system"/>
              </a:rPr>
              <a:t>DeepSpeed offers a confluence of system </a:t>
            </a:r>
            <a:r>
              <a:rPr lang="en-US" sz="4400" b="1" i="0" dirty="0">
                <a:solidFill>
                  <a:srgbClr val="222831"/>
                </a:solidFill>
                <a:effectLst/>
                <a:latin typeface="-apple-system"/>
              </a:rPr>
              <a:t>innovations</a:t>
            </a:r>
            <a:r>
              <a:rPr lang="en-US" sz="4400" b="0" i="0" dirty="0">
                <a:solidFill>
                  <a:srgbClr val="222831"/>
                </a:solidFill>
                <a:effectLst/>
                <a:latin typeface="-apple-system"/>
              </a:rPr>
              <a:t> – made large scale DL training effective, and efficient.</a:t>
            </a:r>
            <a:endParaRPr lang="en-US" sz="1800" b="0" i="0" dirty="0">
              <a:solidFill>
                <a:srgbClr val="222831"/>
              </a:solidFill>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222831"/>
                </a:solidFill>
                <a:effectLst/>
                <a:latin typeface="-apple-system"/>
              </a:rPr>
              <a:t>DeepSpeed brings together innovations in parallelism technology – a system technologies for </a:t>
            </a:r>
            <a:r>
              <a:rPr lang="en-US" sz="4400" b="1" i="0" dirty="0">
                <a:solidFill>
                  <a:srgbClr val="222831"/>
                </a:solidFill>
                <a:effectLst/>
                <a:latin typeface="-apple-system"/>
              </a:rPr>
              <a:t>inference</a:t>
            </a:r>
            <a:r>
              <a:rPr lang="en-US" sz="4400" b="0" i="0" dirty="0">
                <a:solidFill>
                  <a:srgbClr val="222831"/>
                </a:solidFill>
                <a:effectLst/>
                <a:latin typeface="-apple-system"/>
              </a:rPr>
              <a:t>.</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222831"/>
                </a:solidFill>
                <a:effectLst/>
                <a:latin typeface="-apple-system"/>
              </a:rPr>
              <a:t>DeepSpeed offers easy-to-use and flexible-to-compose </a:t>
            </a:r>
            <a:r>
              <a:rPr lang="en-US" sz="4400" b="1" i="0" dirty="0">
                <a:solidFill>
                  <a:srgbClr val="222831"/>
                </a:solidFill>
                <a:effectLst/>
                <a:latin typeface="-apple-system"/>
              </a:rPr>
              <a:t>compression</a:t>
            </a:r>
            <a:r>
              <a:rPr lang="en-US" sz="4400" b="0" i="0" dirty="0">
                <a:solidFill>
                  <a:srgbClr val="222831"/>
                </a:solidFill>
                <a:effectLst/>
                <a:latin typeface="-apple-system"/>
              </a:rPr>
              <a:t> techniques for researchers and practitioners – delivering faster speed, smaller model size, and significantly reduced compression cost.</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4400" b="0" i="0" dirty="0">
              <a:solidFill>
                <a:srgbClr val="222831"/>
              </a:solidFill>
              <a:effectLst/>
              <a:latin typeface="-apple-system"/>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1" i="0" u="sng" dirty="0">
                <a:solidFill>
                  <a:srgbClr val="222831"/>
                </a:solidFill>
                <a:effectLst/>
                <a:latin typeface="-apple-system"/>
                <a:cs typeface="Segoe UI" panose="020B0502040204020203" pitchFamily="34" charset="0"/>
              </a:rPr>
              <a:t>ONNX Runtime (https://onnxruntime.ai/)</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1A1A1A"/>
                </a:solidFill>
                <a:effectLst/>
                <a:latin typeface="Lato" panose="020B0604020202020204" pitchFamily="34" charset="0"/>
              </a:rPr>
              <a:t>Built-in optimizations that deliver up to 17X faster inferencing and up to 1.4X faster training</a:t>
            </a:r>
            <a:endParaRPr lang="en-US" sz="4400" b="0" i="0" dirty="0">
              <a:solidFill>
                <a:srgbClr val="222831"/>
              </a:solidFill>
              <a:effectLst/>
              <a:latin typeface="-apple-system"/>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1A1A1A"/>
                </a:solidFill>
                <a:effectLst/>
                <a:latin typeface="Lato" panose="020F0502020204030203" pitchFamily="34" charset="0"/>
              </a:rPr>
              <a:t>Support for a variety of frameworks, operating systems and hardware platforms</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4400" b="0" i="0" dirty="0">
              <a:solidFill>
                <a:srgbClr val="1A1A1A"/>
              </a:solidFill>
              <a:effectLst/>
              <a:latin typeface="Lato" panose="020F0502020204030203" pitchFamily="34" charset="0"/>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1" i="0" u="sng" dirty="0">
                <a:solidFill>
                  <a:srgbClr val="1A1A1A"/>
                </a:solidFill>
                <a:effectLst/>
                <a:latin typeface="Lato" panose="020F0502020204030203" pitchFamily="34" charset="0"/>
                <a:cs typeface="Segoe UI" panose="020B0502040204020203" pitchFamily="34" charset="0"/>
              </a:rPr>
              <a:t>Nebula (https://learn.microsoft.com/en-us/azure/machine-learning/reference-checkpoint-performance-for-large-models?tabs=PYTORCH&amp;view=azureml-api-2)</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161616"/>
                </a:solidFill>
                <a:effectLst/>
                <a:latin typeface="Segoe UI" panose="020B0502040204020203" pitchFamily="34" charset="0"/>
              </a:rPr>
              <a:t>A fast, simple, disk-less, model-aware checkpoint tool – offers simple, high-speed checkpointing</a:t>
            </a:r>
          </a:p>
          <a:p>
            <a:pPr marL="0" marR="0" lvl="0" indent="0" algn="l" defTabSz="914367"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4400" b="0" i="0" dirty="0">
                <a:solidFill>
                  <a:srgbClr val="161616"/>
                </a:solidFill>
                <a:effectLst/>
                <a:latin typeface="Segoe UI" panose="020B0502040204020203" pitchFamily="34" charset="0"/>
              </a:rPr>
              <a:t>Helps reduce checkpoint save times and GPU hour demands for large model training jobs</a:t>
            </a:r>
            <a:endParaRPr lang="en-US" sz="18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58998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5282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UI"/>
              </a:rPr>
              <a:t>Fashable created an AI algorithm that can generate original clothing designs, helping fashion companies to meet customer demand, get to market faster, and reduce clothing waste.</a:t>
            </a:r>
          </a:p>
          <a:p>
            <a:r>
              <a:rPr lang="en-US" b="0" i="0" dirty="0">
                <a:effectLst/>
                <a:latin typeface="SegoeUI"/>
              </a:rPr>
              <a:t>A small startup that doesn’t have the capability to make huge upfront investments on those machines, so it was super important to find something that could support GPU usage in a cost-effective way. Azure helps us train our models without making those types of investments and helps our research team work faster.</a:t>
            </a:r>
            <a:endParaRPr lang="en-US" dirty="0"/>
          </a:p>
        </p:txBody>
      </p:sp>
      <p:sp>
        <p:nvSpPr>
          <p:cNvPr id="4" name="Slide Number Placeholder 3"/>
          <p:cNvSpPr>
            <a:spLocks noGrp="1"/>
          </p:cNvSpPr>
          <p:nvPr>
            <p:ph type="sldNum" sz="quarter" idx="5"/>
          </p:nvPr>
        </p:nvSpPr>
        <p:spPr/>
        <p:txBody>
          <a:bodyPr/>
          <a:lstStyle/>
          <a:p>
            <a:fld id="{D386DDDB-62BE-47B1-8403-83733F383D71}" type="slidenum">
              <a:rPr lang="en-US" smtClean="0"/>
              <a:t>7</a:t>
            </a:fld>
            <a:endParaRPr lang="en-US"/>
          </a:p>
        </p:txBody>
      </p:sp>
    </p:spTree>
    <p:extLst>
      <p:ext uri="{BB962C8B-B14F-4D97-AF65-F5344CB8AC3E}">
        <p14:creationId xmlns:p14="http://schemas.microsoft.com/office/powerpoint/2010/main" val="360205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Project Florence is a Microsoft AI Cognitive Services initiative, to advance the state-of-the-art computer vision technologies and develop the next generation framework for visual recognition that was able to use ACPT to run scale jobs over 100s of GPUs and helped the teams worry less about set and focus more on their research work.</a:t>
            </a:r>
            <a:endParaRPr lang="en-US" dirty="0"/>
          </a:p>
        </p:txBody>
      </p:sp>
      <p:sp>
        <p:nvSpPr>
          <p:cNvPr id="4" name="Slide Number Placeholder 3"/>
          <p:cNvSpPr>
            <a:spLocks noGrp="1"/>
          </p:cNvSpPr>
          <p:nvPr>
            <p:ph type="sldNum" sz="quarter" idx="5"/>
          </p:nvPr>
        </p:nvSpPr>
        <p:spPr/>
        <p:txBody>
          <a:bodyPr/>
          <a:lstStyle/>
          <a:p>
            <a:fld id="{D386DDDB-62BE-47B1-8403-83733F383D71}" type="slidenum">
              <a:rPr lang="en-US" smtClean="0"/>
              <a:t>8</a:t>
            </a:fld>
            <a:endParaRPr lang="en-US"/>
          </a:p>
        </p:txBody>
      </p:sp>
    </p:spTree>
    <p:extLst>
      <p:ext uri="{BB962C8B-B14F-4D97-AF65-F5344CB8AC3E}">
        <p14:creationId xmlns:p14="http://schemas.microsoft.com/office/powerpoint/2010/main" val="1198824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ACPT now also provided ease of experimentation with PyTorch 2.0. PyTorch 2.0 is accelerated, it's fast and it runs large training jobs efficiently.</a:t>
            </a:r>
            <a:r>
              <a:rPr lang="en-US" b="0" i="0" dirty="0">
                <a:solidFill>
                  <a:srgbClr val="000000"/>
                </a:solidFill>
                <a:effectLst/>
                <a:latin typeface="Times New Roman" panose="02020603050405020304" pitchFamily="18" charset="0"/>
              </a:rPr>
              <a:t>  </a:t>
            </a:r>
          </a:p>
          <a:p>
            <a:r>
              <a:rPr lang="en-US" sz="1800" b="0" i="0" u="none" strike="noStrike" dirty="0" err="1">
                <a:solidFill>
                  <a:srgbClr val="0078D4"/>
                </a:solidFill>
                <a:effectLst/>
                <a:latin typeface="Segoe UI Semibold" panose="020B0702040204020203" pitchFamily="34" charset="0"/>
              </a:rPr>
              <a:t>Torch.compile</a:t>
            </a:r>
            <a:r>
              <a:rPr lang="en-US" sz="1800" b="0" i="0" u="none" strike="noStrike" dirty="0">
                <a:solidFill>
                  <a:srgbClr val="0078D4"/>
                </a:solidFill>
                <a:effectLst/>
                <a:latin typeface="Segoe UI Semibold" panose="020B0702040204020203" pitchFamily="34" charset="0"/>
              </a:rPr>
              <a:t> </a:t>
            </a:r>
            <a:r>
              <a:rPr lang="en-US" sz="1800" b="0" i="0" u="none" strike="noStrike" dirty="0">
                <a:solidFill>
                  <a:srgbClr val="000000"/>
                </a:solidFill>
                <a:effectLst/>
                <a:latin typeface="Segoe UI" panose="020B0502040204020203" pitchFamily="34" charset="0"/>
              </a:rPr>
              <a:t>is the main API for PyTorch 2.0, which wraps your model and returns a compiled model. It is a fully additive (and optional) feature and hence 2.0 is 100% backward compatible.</a:t>
            </a:r>
            <a:r>
              <a:rPr lang="en-US" sz="1800" b="0" i="0" dirty="0">
                <a:solidFill>
                  <a:srgbClr val="000000"/>
                </a:solidFill>
                <a:effectLst/>
                <a:latin typeface="Segoe UI" panose="020B0502040204020203" pitchFamily="34" charset="0"/>
              </a:rPr>
              <a:t>​</a:t>
            </a:r>
          </a:p>
          <a:p>
            <a:r>
              <a:rPr lang="en-US" sz="1800" b="0" i="0" u="none" strike="noStrike" dirty="0" err="1">
                <a:solidFill>
                  <a:srgbClr val="0078D4"/>
                </a:solidFill>
                <a:effectLst/>
                <a:latin typeface="Segoe UI Semibold" panose="020B0702040204020203" pitchFamily="34" charset="0"/>
              </a:rPr>
              <a:t>TorchInductor</a:t>
            </a:r>
            <a:r>
              <a:rPr lang="en-US" sz="1800" b="0" i="0" u="none" strike="noStrike" dirty="0">
                <a:solidFill>
                  <a:srgbClr val="0078D4"/>
                </a:solidFill>
                <a:effectLst/>
                <a:latin typeface="Segoe UI Semibold" panose="020B0702040204020203" pitchFamily="34" charset="0"/>
              </a:rPr>
              <a:t> with Nvidia and AMD GPUs </a:t>
            </a:r>
            <a:r>
              <a:rPr lang="en-US" sz="1800" b="1" i="0" u="none" strike="noStrike" dirty="0">
                <a:solidFill>
                  <a:srgbClr val="000000"/>
                </a:solidFill>
                <a:effectLst/>
                <a:latin typeface="Segoe UI" panose="020B0502040204020203" pitchFamily="34" charset="0"/>
              </a:rPr>
              <a:t>utilizes  OpenAI Triton deep learning compiler </a:t>
            </a:r>
            <a:r>
              <a:rPr lang="en-US" sz="1800" b="0" i="0" u="none" strike="noStrike" dirty="0">
                <a:solidFill>
                  <a:srgbClr val="000000"/>
                </a:solidFill>
                <a:effectLst/>
                <a:latin typeface="Segoe UI" panose="020B0502040204020203" pitchFamily="34" charset="0"/>
              </a:rPr>
              <a:t>to generate performant code and hides low level hardware details. </a:t>
            </a:r>
            <a:r>
              <a:rPr lang="en-US" sz="1800" b="0" i="0" dirty="0">
                <a:solidFill>
                  <a:srgbClr val="000000"/>
                </a:solidFill>
                <a:effectLst/>
                <a:latin typeface="Segoe UI" panose="020B0502040204020203" pitchFamily="34" charset="0"/>
              </a:rPr>
              <a:t>​</a:t>
            </a:r>
          </a:p>
          <a:p>
            <a:r>
              <a:rPr lang="en-US" sz="1800" b="0" i="0" u="none" strike="noStrike" dirty="0">
                <a:solidFill>
                  <a:srgbClr val="0078D4"/>
                </a:solidFill>
                <a:effectLst/>
                <a:latin typeface="Segoe UI Semibold" panose="020B0702040204020203" pitchFamily="34" charset="0"/>
              </a:rPr>
              <a:t>Accelerated Transformers </a:t>
            </a:r>
            <a:r>
              <a:rPr lang="en-US" sz="1800" b="0" i="0" u="none" strike="noStrike" dirty="0">
                <a:solidFill>
                  <a:srgbClr val="000000"/>
                </a:solidFill>
                <a:effectLst/>
                <a:latin typeface="Segoe UI" panose="020B0502040204020203" pitchFamily="34" charset="0"/>
              </a:rPr>
              <a:t>introduce high-performance support for training and inference using a custom kernel architecture for scaled dot product attention (SPDA).</a:t>
            </a:r>
            <a:r>
              <a:rPr lang="en-US" sz="1800" b="0" i="0" dirty="0">
                <a:solidFill>
                  <a:srgbClr val="000000"/>
                </a:solidFill>
                <a:effectLst/>
                <a:latin typeface="Segoe UI" panose="020B0502040204020203" pitchFamily="34" charset="0"/>
              </a:rPr>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B0C0535-07E3-46B2-B359-588B92469557}" type="datetime8">
              <a:rPr lang="en-US" smtClean="0"/>
              <a:t>5/23/2023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71378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0" y="53166"/>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E15A9D3D-7564-3340-08E5-E92C2FA47A7C}"/>
              </a:ext>
            </a:extLst>
          </p:cNvPr>
          <p:cNvPicPr>
            <a:picLocks noChangeAspect="1"/>
          </p:cNvPicPr>
          <p:nvPr userDrawn="1"/>
        </p:nvPicPr>
        <p:blipFill>
          <a:blip r:embed="rId5"/>
          <a:stretch>
            <a:fillRect/>
          </a:stretch>
        </p:blipFill>
        <p:spPr>
          <a:xfrm>
            <a:off x="66782" y="6450853"/>
            <a:ext cx="811674" cy="362235"/>
          </a:xfrm>
          <a:prstGeom prst="rect">
            <a:avLst/>
          </a:prstGeom>
        </p:spPr>
      </p:pic>
    </p:spTree>
    <p:extLst>
      <p:ext uri="{BB962C8B-B14F-4D97-AF65-F5344CB8AC3E}">
        <p14:creationId xmlns:p14="http://schemas.microsoft.com/office/powerpoint/2010/main" val="353145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dirty="0"/>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dirty="0"/>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dirty="0"/>
              <a:t>Click to edit Master text styles</a:t>
            </a:r>
          </a:p>
          <a:p>
            <a:pPr lvl="1"/>
            <a:r>
              <a:rPr lang="en-US" dirty="0"/>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dirty="0"/>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dirty="0"/>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dirty="0"/>
              <a:t>Click to edit for more information and add hyperlink</a:t>
            </a:r>
          </a:p>
        </p:txBody>
      </p:sp>
      <p:pic>
        <p:nvPicPr>
          <p:cNvPr id="4" name="Picture 3">
            <a:extLst>
              <a:ext uri="{FF2B5EF4-FFF2-40B4-BE49-F238E27FC236}">
                <a16:creationId xmlns:a16="http://schemas.microsoft.com/office/drawing/2014/main" id="{740CBE2A-526C-0863-8F9C-756B19B3FE38}"/>
              </a:ext>
            </a:extLst>
          </p:cNvPr>
          <p:cNvPicPr>
            <a:picLocks noChangeAspect="1"/>
          </p:cNvPicPr>
          <p:nvPr userDrawn="1"/>
        </p:nvPicPr>
        <p:blipFill>
          <a:blip r:embed="rId2"/>
          <a:stretch>
            <a:fillRect/>
          </a:stretch>
        </p:blipFill>
        <p:spPr>
          <a:xfrm>
            <a:off x="66782" y="6450853"/>
            <a:ext cx="811674" cy="362235"/>
          </a:xfrm>
          <a:prstGeom prst="rect">
            <a:avLst/>
          </a:prstGeom>
        </p:spPr>
      </p:pic>
      <p:sp>
        <p:nvSpPr>
          <p:cNvPr id="5" name="Rectangle 4">
            <a:extLst>
              <a:ext uri="{FF2B5EF4-FFF2-40B4-BE49-F238E27FC236}">
                <a16:creationId xmlns:a16="http://schemas.microsoft.com/office/drawing/2014/main" id="{415437F3-62AB-CA0C-74CF-12EFA60EAE70}"/>
              </a:ext>
            </a:extLst>
          </p:cNvPr>
          <p:cNvSpPr/>
          <p:nvPr userDrawn="1"/>
        </p:nvSpPr>
        <p:spPr bwMode="auto">
          <a:xfrm>
            <a:off x="11424864" y="6628841"/>
            <a:ext cx="667820" cy="1469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6877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pic>
        <p:nvPicPr>
          <p:cNvPr id="4" name="Picture 3">
            <a:extLst>
              <a:ext uri="{FF2B5EF4-FFF2-40B4-BE49-F238E27FC236}">
                <a16:creationId xmlns:a16="http://schemas.microsoft.com/office/drawing/2014/main" id="{AFA9FA13-06FC-024E-0D80-DA4AA75B5A26}"/>
              </a:ext>
            </a:extLst>
          </p:cNvPr>
          <p:cNvPicPr>
            <a:picLocks noChangeAspect="1"/>
          </p:cNvPicPr>
          <p:nvPr userDrawn="1"/>
        </p:nvPicPr>
        <p:blipFill>
          <a:blip r:embed="rId2"/>
          <a:stretch>
            <a:fillRect/>
          </a:stretch>
        </p:blipFill>
        <p:spPr>
          <a:xfrm>
            <a:off x="66782" y="6450853"/>
            <a:ext cx="811674" cy="362235"/>
          </a:xfrm>
          <a:prstGeom prst="rect">
            <a:avLst/>
          </a:prstGeom>
        </p:spPr>
      </p:pic>
      <p:sp>
        <p:nvSpPr>
          <p:cNvPr id="5" name="Rectangle 4">
            <a:extLst>
              <a:ext uri="{FF2B5EF4-FFF2-40B4-BE49-F238E27FC236}">
                <a16:creationId xmlns:a16="http://schemas.microsoft.com/office/drawing/2014/main" id="{024D56CF-8387-E130-6704-130A52110785}"/>
              </a:ext>
            </a:extLst>
          </p:cNvPr>
          <p:cNvSpPr/>
          <p:nvPr userDrawn="1"/>
        </p:nvSpPr>
        <p:spPr bwMode="auto">
          <a:xfrm>
            <a:off x="11424864" y="6508679"/>
            <a:ext cx="667820" cy="25685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246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C99EA6-4F26-48AC-5FE7-1994C50423B9}"/>
              </a:ext>
            </a:extLst>
          </p:cNvPr>
          <p:cNvSpPr/>
          <p:nvPr userDrawn="1"/>
        </p:nvSpPr>
        <p:spPr bwMode="auto">
          <a:xfrm>
            <a:off x="10558021" y="6088741"/>
            <a:ext cx="1545995" cy="6891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2B77A8A-B653-880C-F99B-A8D2572283F9}"/>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1851974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Rectangle 1">
            <a:extLst>
              <a:ext uri="{FF2B5EF4-FFF2-40B4-BE49-F238E27FC236}">
                <a16:creationId xmlns:a16="http://schemas.microsoft.com/office/drawing/2014/main" id="{3E83A849-E149-0B23-882E-E9F1E0BA353E}"/>
              </a:ext>
            </a:extLst>
          </p:cNvPr>
          <p:cNvSpPr/>
          <p:nvPr userDrawn="1"/>
        </p:nvSpPr>
        <p:spPr bwMode="auto">
          <a:xfrm>
            <a:off x="10558021" y="6088741"/>
            <a:ext cx="1545995" cy="6891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D4F3BBD-2C42-F2F9-8288-FB97F3C38DC6}"/>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1268629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SE STUDY 2 Reading Order Set">
    <p:spTree>
      <p:nvGrpSpPr>
        <p:cNvPr id="1" name=""/>
        <p:cNvGrpSpPr/>
        <p:nvPr/>
      </p:nvGrpSpPr>
      <p:grpSpPr>
        <a:xfrm>
          <a:off x="0" y="0"/>
          <a:ext cx="0" cy="0"/>
          <a:chOff x="0" y="0"/>
          <a:chExt cx="0" cy="0"/>
        </a:xfrm>
      </p:grpSpPr>
      <p:sp>
        <p:nvSpPr>
          <p:cNvPr id="7" name="CUSTOMER CASE STUDY">
            <a:extLst>
              <a:ext uri="{FF2B5EF4-FFF2-40B4-BE49-F238E27FC236}">
                <a16:creationId xmlns:a16="http://schemas.microsoft.com/office/drawing/2014/main" id="{C10D6FF7-7341-627A-39EB-FF554A362CBE}"/>
              </a:ext>
              <a:ext uri="{C183D7F6-B498-43B3-948B-1728B52AA6E4}">
                <adec:decorative xmlns:adec="http://schemas.microsoft.com/office/drawing/2017/decorative" val="1"/>
              </a:ext>
            </a:extLst>
          </p:cNvPr>
          <p:cNvSpPr>
            <a:spLocks noGrp="1"/>
          </p:cNvSpPr>
          <p:nvPr>
            <p:ph type="title" hasCustomPrompt="1"/>
          </p:nvPr>
        </p:nvSpPr>
        <p:spPr>
          <a:xfrm>
            <a:off x="588263" y="-564258"/>
            <a:ext cx="11018520" cy="553998"/>
          </a:xfrm>
        </p:spPr>
        <p:txBody>
          <a:bodyPr/>
          <a:lstStyle/>
          <a:p>
            <a:r>
              <a:rPr lang="en-US"/>
              <a:t>Customer Case Study</a:t>
            </a:r>
          </a:p>
        </p:txBody>
      </p:sp>
      <p:sp>
        <p:nvSpPr>
          <p:cNvPr id="10" name="WHITE BAR">
            <a:extLst>
              <a:ext uri="{FF2B5EF4-FFF2-40B4-BE49-F238E27FC236}">
                <a16:creationId xmlns:a16="http://schemas.microsoft.com/office/drawing/2014/main" id="{64790249-1942-1BFC-74F6-578B4918D1CF}"/>
              </a:ext>
              <a:ext uri="{C183D7F6-B498-43B3-948B-1728B52AA6E4}">
                <adec:decorative xmlns:adec="http://schemas.microsoft.com/office/drawing/2017/decorative" val="1"/>
              </a:ext>
            </a:extLst>
          </p:cNvPr>
          <p:cNvSpPr/>
          <p:nvPr userDrawn="1"/>
        </p:nvSpPr>
        <p:spPr>
          <a:xfrm>
            <a:off x="44144" y="-10260"/>
            <a:ext cx="2873341" cy="68682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LOR BAR">
            <a:extLst>
              <a:ext uri="{FF2B5EF4-FFF2-40B4-BE49-F238E27FC236}">
                <a16:creationId xmlns:a16="http://schemas.microsoft.com/office/drawing/2014/main" id="{B214F975-6ACA-DE37-1DF4-3AC9870675C4}"/>
              </a:ext>
              <a:ext uri="{C183D7F6-B498-43B3-948B-1728B52AA6E4}">
                <adec:decorative xmlns:adec="http://schemas.microsoft.com/office/drawing/2017/decorative" val="1"/>
              </a:ext>
            </a:extLst>
          </p:cNvPr>
          <p:cNvSpPr/>
          <p:nvPr userDrawn="1"/>
        </p:nvSpPr>
        <p:spPr bwMode="auto">
          <a:xfrm>
            <a:off x="3018678" y="3365501"/>
            <a:ext cx="9173322" cy="1200149"/>
          </a:xfrm>
          <a:prstGeom prst="rect">
            <a:avLst/>
          </a:prstGeom>
          <a:solidFill>
            <a:schemeClr val="accent2">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GRADIENT BAR">
            <a:extLst>
              <a:ext uri="{FF2B5EF4-FFF2-40B4-BE49-F238E27FC236}">
                <a16:creationId xmlns:a16="http://schemas.microsoft.com/office/drawing/2014/main" id="{14A9978B-A5CF-474E-1015-804CDC77733C}"/>
              </a:ext>
              <a:ext uri="{C183D7F6-B498-43B3-948B-1728B52AA6E4}">
                <adec:decorative xmlns:adec="http://schemas.microsoft.com/office/drawing/2017/decorative" val="1"/>
              </a:ext>
            </a:extLst>
          </p:cNvPr>
          <p:cNvSpPr/>
          <p:nvPr userDrawn="1"/>
        </p:nvSpPr>
        <p:spPr bwMode="auto">
          <a:xfrm>
            <a:off x="2879860" y="-10260"/>
            <a:ext cx="138818" cy="6868260"/>
          </a:xfrm>
          <a:prstGeom prst="rect">
            <a:avLst/>
          </a:prstGeom>
          <a:gradFill flip="none" rotWithShape="1">
            <a:gsLst>
              <a:gs pos="0">
                <a:schemeClr val="accent1"/>
              </a:gs>
              <a:gs pos="40000">
                <a:schemeClr val="accent2"/>
              </a:gs>
              <a:gs pos="79000">
                <a:schemeClr val="accent4"/>
              </a:gs>
              <a:gs pos="100000">
                <a:schemeClr val="accent5"/>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LOGO">
            <a:extLst>
              <a:ext uri="{FF2B5EF4-FFF2-40B4-BE49-F238E27FC236}">
                <a16:creationId xmlns:a16="http://schemas.microsoft.com/office/drawing/2014/main" id="{3D70BBFF-3B0B-644F-878A-E178AF5B45E4}"/>
              </a:ext>
              <a:ext uri="{C183D7F6-B498-43B3-948B-1728B52AA6E4}">
                <adec:decorative xmlns:adec="http://schemas.microsoft.com/office/drawing/2017/decorative" val="1"/>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HERO IMAGE">
            <a:extLst>
              <a:ext uri="{FF2B5EF4-FFF2-40B4-BE49-F238E27FC236}">
                <a16:creationId xmlns:a16="http://schemas.microsoft.com/office/drawing/2014/main" id="{3C57D4FA-1216-4944-BBF6-C83155F9ED20}"/>
              </a:ext>
              <a:ext uri="{C183D7F6-B498-43B3-948B-1728B52AA6E4}">
                <adec:decorative xmlns:adec="http://schemas.microsoft.com/office/drawing/2017/decorative" val="1"/>
              </a:ext>
            </a:extLst>
          </p:cNvPr>
          <p:cNvSpPr>
            <a:spLocks noGrp="1" noChangeAspect="1"/>
          </p:cNvSpPr>
          <p:nvPr>
            <p:ph type="pic" sz="quarter" idx="24" hasCustomPrompt="1"/>
          </p:nvPr>
        </p:nvSpPr>
        <p:spPr>
          <a:xfrm>
            <a:off x="3018678" y="1"/>
            <a:ext cx="9144000" cy="3365500"/>
          </a:xfrm>
          <a:prstGeom prst="rect">
            <a:avLst/>
          </a:prstGeom>
          <a:solidFill>
            <a:schemeClr val="bg2">
              <a:lumMod val="60000"/>
              <a:lumOff val="40000"/>
            </a:schemeClr>
          </a:solidFill>
        </p:spPr>
        <p:txBody>
          <a:bodyPr>
            <a:noAutofit/>
          </a:bodyPr>
          <a:lstStyle>
            <a:lvl1pPr marL="0" indent="0">
              <a:buNone/>
              <a:defRPr/>
            </a:lvl1pPr>
          </a:lstStyle>
          <a:p>
            <a:r>
              <a:rPr lang="en-US"/>
              <a:t>Horizontal banner image</a:t>
            </a:r>
          </a:p>
        </p:txBody>
      </p:sp>
      <p:sp>
        <p:nvSpPr>
          <p:cNvPr id="27" name="HEADLINE">
            <a:extLst>
              <a:ext uri="{FF2B5EF4-FFF2-40B4-BE49-F238E27FC236}">
                <a16:creationId xmlns:a16="http://schemas.microsoft.com/office/drawing/2014/main" id="{CEABE899-10A3-484A-9A5F-6B1D4CB09EA4}"/>
              </a:ext>
            </a:extLst>
          </p:cNvPr>
          <p:cNvSpPr>
            <a:spLocks noGrp="1"/>
          </p:cNvSpPr>
          <p:nvPr>
            <p:ph type="body" sz="quarter" idx="10" hasCustomPrompt="1"/>
          </p:nvPr>
        </p:nvSpPr>
        <p:spPr>
          <a:xfrm>
            <a:off x="3387531" y="3575050"/>
            <a:ext cx="7990798" cy="738664"/>
          </a:xfrm>
          <a:prstGeom prst="rect">
            <a:avLst/>
          </a:prstGeom>
        </p:spPr>
        <p:txBody>
          <a:bodyPr lIns="0" tIns="0" rIns="0" bIns="0" anchor="t" anchorCtr="0"/>
          <a:lstStyle>
            <a:lvl1pPr marL="0" indent="0">
              <a:lnSpc>
                <a:spcPct val="100000"/>
              </a:lnSpc>
              <a:buNone/>
              <a:defRPr sz="2400" b="0" i="0">
                <a:latin typeface="+mj-lt"/>
                <a:cs typeface="Segoe UI" panose="020B0502040204020203" pitchFamily="34" charset="0"/>
              </a:defRPr>
            </a:lvl1pPr>
            <a:lvl2pPr marL="0" indent="0">
              <a:buNone/>
              <a:defRPr/>
            </a:lvl2pPr>
          </a:lstStyle>
          <a:p>
            <a:pPr lvl="0"/>
            <a:r>
              <a:rPr lang="en-US"/>
              <a:t>Headline</a:t>
            </a:r>
          </a:p>
          <a:p>
            <a:pPr lvl="1"/>
            <a:r>
              <a:rPr lang="en-US"/>
              <a:t>Smaller headline</a:t>
            </a:r>
          </a:p>
        </p:txBody>
      </p:sp>
      <p:sp>
        <p:nvSpPr>
          <p:cNvPr id="6" name="SPECS">
            <a:extLst>
              <a:ext uri="{FF2B5EF4-FFF2-40B4-BE49-F238E27FC236}">
                <a16:creationId xmlns:a16="http://schemas.microsoft.com/office/drawing/2014/main" id="{BBA36EC1-914A-7522-3177-16A238191840}"/>
              </a:ext>
            </a:extLst>
          </p:cNvPr>
          <p:cNvSpPr>
            <a:spLocks noGrp="1"/>
          </p:cNvSpPr>
          <p:nvPr>
            <p:ph type="body" sz="quarter" idx="27" hasCustomPrompt="1"/>
          </p:nvPr>
        </p:nvSpPr>
        <p:spPr>
          <a:xfrm>
            <a:off x="356270" y="5275198"/>
            <a:ext cx="2050685" cy="667875"/>
          </a:xfrm>
          <a:prstGeom prst="rect">
            <a:avLst/>
          </a:prstGeom>
        </p:spPr>
        <p:txBody>
          <a:bodyPr lIns="0" tIns="0" rIns="0" bIns="0" anchor="b"/>
          <a:lstStyle>
            <a:lvl1pPr marL="0" indent="0">
              <a:lnSpc>
                <a:spcPct val="100000"/>
              </a:lnSpc>
              <a:spcBef>
                <a:spcPts val="1200"/>
              </a:spcBef>
              <a:buNone/>
              <a:defRPr sz="1100" b="0" i="0">
                <a:solidFill>
                  <a:schemeClr val="accent2"/>
                </a:solidFill>
                <a:latin typeface="+mj-lt"/>
                <a:cs typeface="Segoe UI Semilight" panose="020B0402040204020203" pitchFamily="34" charset="0"/>
              </a:defRPr>
            </a:lvl1pPr>
            <a:lvl2pPr marL="0" indent="0">
              <a:buNone/>
              <a:defRPr sz="1000">
                <a:solidFill>
                  <a:schemeClr val="tx1">
                    <a:lumMod val="50000"/>
                  </a:schemeClr>
                </a:solidFill>
                <a:latin typeface="+mn-lt"/>
              </a:defRPr>
            </a:lvl2pPr>
            <a:lvl3pPr marL="114300" indent="-114300">
              <a:defRPr sz="1000">
                <a:solidFill>
                  <a:schemeClr val="tx1">
                    <a:lumMod val="50000"/>
                  </a:schemeClr>
                </a:solidFill>
              </a:defRPr>
            </a:lvl3pPr>
            <a:lvl4pPr marL="114300" indent="-114300">
              <a:defRPr sz="700">
                <a:solidFill>
                  <a:schemeClr val="tx1">
                    <a:lumMod val="50000"/>
                  </a:schemeClr>
                </a:solidFill>
              </a:defRPr>
            </a:lvl4pPr>
          </a:lstStyle>
          <a:p>
            <a:pPr lvl="0"/>
            <a:r>
              <a:rPr lang="en-US"/>
              <a:t>First line</a:t>
            </a:r>
          </a:p>
          <a:p>
            <a:pPr lvl="1"/>
            <a:r>
              <a:rPr lang="en-US"/>
              <a:t>Second line</a:t>
            </a:r>
          </a:p>
          <a:p>
            <a:pPr lvl="2"/>
            <a:r>
              <a:rPr lang="en-US"/>
              <a:t>Bullet</a:t>
            </a:r>
          </a:p>
          <a:p>
            <a:pPr lvl="3"/>
            <a:r>
              <a:rPr lang="en-US"/>
              <a:t>Bullet</a:t>
            </a:r>
          </a:p>
        </p:txBody>
      </p:sp>
      <p:sp>
        <p:nvSpPr>
          <p:cNvPr id="11" name="QUOTE">
            <a:extLst>
              <a:ext uri="{FF2B5EF4-FFF2-40B4-BE49-F238E27FC236}">
                <a16:creationId xmlns:a16="http://schemas.microsoft.com/office/drawing/2014/main" id="{2CC0DEFB-4592-FD9C-CF89-F6882DDE85D9}"/>
              </a:ext>
            </a:extLst>
          </p:cNvPr>
          <p:cNvSpPr>
            <a:spLocks noGrp="1"/>
          </p:cNvSpPr>
          <p:nvPr>
            <p:ph type="body" sz="quarter" idx="29" hasCustomPrompt="1"/>
          </p:nvPr>
        </p:nvSpPr>
        <p:spPr>
          <a:xfrm>
            <a:off x="3387531" y="5429931"/>
            <a:ext cx="8594262" cy="738664"/>
          </a:xfrm>
          <a:prstGeom prst="rect">
            <a:avLst/>
          </a:prstGeom>
        </p:spPr>
        <p:txBody>
          <a:bodyPr lIns="0" tIns="0" rIns="0" bIns="0" anchor="b" anchorCtr="0"/>
          <a:lstStyle>
            <a:lvl1pPr marL="0" indent="0">
              <a:lnSpc>
                <a:spcPct val="100000"/>
              </a:lnSpc>
              <a:buNone/>
              <a:defRPr sz="2400" b="0" i="1">
                <a:latin typeface="+mj-lt"/>
                <a:cs typeface="Segoe UI" panose="020B0502040204020203" pitchFamily="34" charset="0"/>
              </a:defRPr>
            </a:lvl1pPr>
            <a:lvl2pPr marL="0" indent="0">
              <a:buNone/>
              <a:defRPr i="1"/>
            </a:lvl2pPr>
          </a:lstStyle>
          <a:p>
            <a:pPr lvl="0"/>
            <a:r>
              <a:rPr lang="en-US"/>
              <a:t>“Quote”</a:t>
            </a:r>
          </a:p>
          <a:p>
            <a:pPr lvl="1"/>
            <a:r>
              <a:rPr lang="en-US"/>
              <a:t>Smaller headline</a:t>
            </a:r>
          </a:p>
        </p:txBody>
      </p:sp>
      <p:sp>
        <p:nvSpPr>
          <p:cNvPr id="2" name="AUTHOR OF QUOTE">
            <a:extLst>
              <a:ext uri="{FF2B5EF4-FFF2-40B4-BE49-F238E27FC236}">
                <a16:creationId xmlns:a16="http://schemas.microsoft.com/office/drawing/2014/main" id="{D8EF601D-7E06-2C91-EDBF-7CAEDF4D89B1}"/>
              </a:ext>
            </a:extLst>
          </p:cNvPr>
          <p:cNvSpPr>
            <a:spLocks noGrp="1"/>
          </p:cNvSpPr>
          <p:nvPr>
            <p:ph type="body" sz="quarter" idx="28" hasCustomPrompt="1"/>
          </p:nvPr>
        </p:nvSpPr>
        <p:spPr>
          <a:xfrm>
            <a:off x="3387531" y="6377058"/>
            <a:ext cx="7990798" cy="353943"/>
          </a:xfrm>
          <a:prstGeom prst="rect">
            <a:avLst/>
          </a:prstGeom>
        </p:spPr>
        <p:txBody>
          <a:bodyPr lIns="0" tIns="0" rIns="0" bIns="0" anchor="t" anchorCtr="0"/>
          <a:lstStyle>
            <a:lvl1pPr marL="0" indent="0">
              <a:lnSpc>
                <a:spcPct val="100000"/>
              </a:lnSpc>
              <a:spcBef>
                <a:spcPts val="0"/>
              </a:spcBef>
              <a:buNone/>
              <a:defRPr sz="1200" b="0" i="0">
                <a:solidFill>
                  <a:schemeClr val="accent1"/>
                </a:solidFill>
                <a:latin typeface="+mn-lt"/>
                <a:cs typeface="Segoe UI" panose="020B0502040204020203" pitchFamily="34" charset="0"/>
              </a:defRPr>
            </a:lvl1pPr>
            <a:lvl2pPr marL="0" indent="0">
              <a:spcBef>
                <a:spcPts val="0"/>
              </a:spcBef>
              <a:buNone/>
              <a:defRPr sz="1100"/>
            </a:lvl2pPr>
          </a:lstStyle>
          <a:p>
            <a:pPr lvl="0"/>
            <a:r>
              <a:rPr lang="en-US"/>
              <a:t>Author</a:t>
            </a:r>
          </a:p>
          <a:p>
            <a:pPr lvl="1"/>
            <a:r>
              <a:rPr lang="en-US"/>
              <a:t>Smaller headline</a:t>
            </a:r>
          </a:p>
        </p:txBody>
      </p:sp>
      <p:pic>
        <p:nvPicPr>
          <p:cNvPr id="19" name="Microsoft Logo">
            <a:extLst>
              <a:ext uri="{FF2B5EF4-FFF2-40B4-BE49-F238E27FC236}">
                <a16:creationId xmlns:a16="http://schemas.microsoft.com/office/drawing/2014/main" id="{CC7BF76F-4846-4D42-BB24-41761B40107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338807"/>
            <a:ext cx="1370324" cy="293641"/>
          </a:xfrm>
          <a:prstGeom prst="rect">
            <a:avLst/>
          </a:prstGeom>
        </p:spPr>
      </p:pic>
      <p:sp>
        <p:nvSpPr>
          <p:cNvPr id="3" name="Rectangle 2">
            <a:extLst>
              <a:ext uri="{FF2B5EF4-FFF2-40B4-BE49-F238E27FC236}">
                <a16:creationId xmlns:a16="http://schemas.microsoft.com/office/drawing/2014/main" id="{A21CA494-4448-9777-F94E-6D81A95FB2A9}"/>
              </a:ext>
            </a:extLst>
          </p:cNvPr>
          <p:cNvSpPr/>
          <p:nvPr userDrawn="1"/>
        </p:nvSpPr>
        <p:spPr bwMode="auto">
          <a:xfrm>
            <a:off x="11424864" y="6518953"/>
            <a:ext cx="667820" cy="25685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2623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Picture 1">
            <a:extLst>
              <a:ext uri="{FF2B5EF4-FFF2-40B4-BE49-F238E27FC236}">
                <a16:creationId xmlns:a16="http://schemas.microsoft.com/office/drawing/2014/main" id="{4FE390D2-C400-D417-FD24-97C3F16D0F0F}"/>
              </a:ext>
            </a:extLst>
          </p:cNvPr>
          <p:cNvPicPr>
            <a:picLocks noChangeAspect="1"/>
          </p:cNvPicPr>
          <p:nvPr userDrawn="1"/>
        </p:nvPicPr>
        <p:blipFill>
          <a:blip r:embed="rId2"/>
          <a:stretch>
            <a:fillRect/>
          </a:stretch>
        </p:blipFill>
        <p:spPr>
          <a:xfrm>
            <a:off x="66782" y="6450853"/>
            <a:ext cx="811674" cy="362235"/>
          </a:xfrm>
          <a:prstGeom prst="rect">
            <a:avLst/>
          </a:prstGeom>
        </p:spPr>
      </p:pic>
      <p:sp>
        <p:nvSpPr>
          <p:cNvPr id="3" name="Rectangle 2">
            <a:extLst>
              <a:ext uri="{FF2B5EF4-FFF2-40B4-BE49-F238E27FC236}">
                <a16:creationId xmlns:a16="http://schemas.microsoft.com/office/drawing/2014/main" id="{86BD2093-AD99-0D47-C4BB-4DCC989500F7}"/>
              </a:ext>
            </a:extLst>
          </p:cNvPr>
          <p:cNvSpPr/>
          <p:nvPr userDrawn="1"/>
        </p:nvSpPr>
        <p:spPr bwMode="auto">
          <a:xfrm>
            <a:off x="11313544" y="6584251"/>
            <a:ext cx="811674" cy="16073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393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dirty="0"/>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dirty="0"/>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dirty="0"/>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dirty="0"/>
              <a:t>Click to edit Master title style</a:t>
            </a:r>
          </a:p>
        </p:txBody>
      </p:sp>
      <p:sp>
        <p:nvSpPr>
          <p:cNvPr id="5" name="Rectangle 4">
            <a:extLst>
              <a:ext uri="{FF2B5EF4-FFF2-40B4-BE49-F238E27FC236}">
                <a16:creationId xmlns:a16="http://schemas.microsoft.com/office/drawing/2014/main" id="{C0C7942E-F831-724D-FCEF-262DCD3BFAB1}"/>
              </a:ext>
            </a:extLst>
          </p:cNvPr>
          <p:cNvSpPr/>
          <p:nvPr userDrawn="1"/>
        </p:nvSpPr>
        <p:spPr bwMode="auto">
          <a:xfrm>
            <a:off x="10558021" y="6088741"/>
            <a:ext cx="1545995" cy="6891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6DDB91BA-272F-7443-01F1-D11BAC0F10DA}"/>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3442001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dirty="0"/>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dirty="0"/>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dirty="0"/>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dirty="0"/>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dirty="0"/>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dirty="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dirty="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dirty="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dirty="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dirty="0"/>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dirty="0"/>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20A0DA-B0B3-1077-354A-B86B4F0338A4}"/>
              </a:ext>
            </a:extLst>
          </p:cNvPr>
          <p:cNvSpPr/>
          <p:nvPr userDrawn="1"/>
        </p:nvSpPr>
        <p:spPr bwMode="auto">
          <a:xfrm>
            <a:off x="10558021" y="6503982"/>
            <a:ext cx="1545995" cy="27389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E3367526-E221-4D32-A096-17F96E6C843D}"/>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1244195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t="9326" r="50" b="15915"/>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dirty="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dirty="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dirty="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dirty="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dirty="0"/>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dirty="0"/>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dirty="0"/>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dirty="0"/>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dirty="0"/>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dirty="0"/>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dirty="0"/>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dirty="0"/>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dirty="0"/>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dirty="0"/>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dirty="0"/>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dirty="0"/>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CFD828F3-2F53-0EDD-90C7-55A44D643C64}"/>
              </a:ext>
            </a:extLst>
          </p:cNvPr>
          <p:cNvSpPr/>
          <p:nvPr userDrawn="1"/>
        </p:nvSpPr>
        <p:spPr bwMode="auto">
          <a:xfrm>
            <a:off x="11274419" y="6380185"/>
            <a:ext cx="857839" cy="403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ysClr val="windowText" lastClr="000000"/>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FA0E46ED-877C-7F12-1D00-46D4CF4DD8CB}"/>
              </a:ext>
            </a:extLst>
          </p:cNvPr>
          <p:cNvPicPr>
            <a:picLocks noChangeAspect="1"/>
          </p:cNvPicPr>
          <p:nvPr userDrawn="1"/>
        </p:nvPicPr>
        <p:blipFill>
          <a:blip r:embed="rId3"/>
          <a:stretch>
            <a:fillRect/>
          </a:stretch>
        </p:blipFill>
        <p:spPr>
          <a:xfrm>
            <a:off x="66782" y="6450853"/>
            <a:ext cx="811674" cy="362235"/>
          </a:xfrm>
          <a:prstGeom prst="rect">
            <a:avLst/>
          </a:prstGeom>
        </p:spPr>
      </p:pic>
    </p:spTree>
    <p:extLst>
      <p:ext uri="{BB962C8B-B14F-4D97-AF65-F5344CB8AC3E}">
        <p14:creationId xmlns:p14="http://schemas.microsoft.com/office/powerpoint/2010/main" val="2272617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dirty="0"/>
              <a:t>Click to edit Master text styles</a:t>
            </a:r>
          </a:p>
          <a:p>
            <a:pPr lvl="1"/>
            <a:r>
              <a:rPr lang="en-US" dirty="0"/>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dirty="0"/>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dirty="0"/>
              <a:t>Click to edit Master text styles</a:t>
            </a:r>
          </a:p>
          <a:p>
            <a:pPr lvl="1"/>
            <a:r>
              <a:rPr lang="en-US" dirty="0"/>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dirty="0"/>
              <a:t>Third level</a:t>
            </a:r>
          </a:p>
        </p:txBody>
      </p:sp>
      <p:sp>
        <p:nvSpPr>
          <p:cNvPr id="2" name="Rectangle 1">
            <a:extLst>
              <a:ext uri="{FF2B5EF4-FFF2-40B4-BE49-F238E27FC236}">
                <a16:creationId xmlns:a16="http://schemas.microsoft.com/office/drawing/2014/main" id="{9147E929-54E2-39D4-32AD-6FADA62BAD4F}"/>
              </a:ext>
            </a:extLst>
          </p:cNvPr>
          <p:cNvSpPr/>
          <p:nvPr userDrawn="1"/>
        </p:nvSpPr>
        <p:spPr bwMode="auto">
          <a:xfrm>
            <a:off x="10558021" y="6480579"/>
            <a:ext cx="1545995" cy="29729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21501EE4-1402-7B14-9142-9F3FF1B0E828}"/>
              </a:ext>
            </a:extLst>
          </p:cNvPr>
          <p:cNvPicPr>
            <a:picLocks noChangeAspect="1"/>
          </p:cNvPicPr>
          <p:nvPr userDrawn="1"/>
        </p:nvPicPr>
        <p:blipFill>
          <a:blip r:embed="rId2"/>
          <a:stretch>
            <a:fillRect/>
          </a:stretch>
        </p:blipFill>
        <p:spPr>
          <a:xfrm>
            <a:off x="66782" y="6480579"/>
            <a:ext cx="811674" cy="332509"/>
          </a:xfrm>
          <a:prstGeom prst="rect">
            <a:avLst/>
          </a:prstGeom>
        </p:spPr>
      </p:pic>
    </p:spTree>
    <p:extLst>
      <p:ext uri="{BB962C8B-B14F-4D97-AF65-F5344CB8AC3E}">
        <p14:creationId xmlns:p14="http://schemas.microsoft.com/office/powerpoint/2010/main" val="2884851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dirty="0"/>
              <a:t>Click to edit</a:t>
            </a:r>
          </a:p>
          <a:p>
            <a:pPr lvl="1"/>
            <a:r>
              <a:rPr lang="en-US" dirty="0"/>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dirty="0"/>
              <a:t>Click to edit</a:t>
            </a:r>
          </a:p>
          <a:p>
            <a:pPr lvl="1"/>
            <a:r>
              <a:rPr lang="en-US" dirty="0"/>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dirty="0"/>
              <a:t>Click to edit</a:t>
            </a:r>
          </a:p>
          <a:p>
            <a:pPr lvl="1"/>
            <a:r>
              <a:rPr lang="en-US" dirty="0"/>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dirty="0"/>
              <a:t>Click to edit</a:t>
            </a:r>
          </a:p>
          <a:p>
            <a:pPr lvl="1"/>
            <a:r>
              <a:rPr lang="en-US" dirty="0"/>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dirty="0"/>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dirty="0"/>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dirty="0"/>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dirty="0"/>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dirty="0"/>
              <a:t>Click to edit Master text styles</a:t>
            </a:r>
          </a:p>
        </p:txBody>
      </p:sp>
      <p:sp>
        <p:nvSpPr>
          <p:cNvPr id="7" name="Rectangle 6">
            <a:extLst>
              <a:ext uri="{FF2B5EF4-FFF2-40B4-BE49-F238E27FC236}">
                <a16:creationId xmlns:a16="http://schemas.microsoft.com/office/drawing/2014/main" id="{4156FF2F-30F0-13AA-5AAA-F16A7190088B}"/>
              </a:ext>
            </a:extLst>
          </p:cNvPr>
          <p:cNvSpPr/>
          <p:nvPr userDrawn="1"/>
        </p:nvSpPr>
        <p:spPr bwMode="auto">
          <a:xfrm>
            <a:off x="10558021" y="6088741"/>
            <a:ext cx="1545995" cy="6891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7117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dirty="0"/>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dirty="0"/>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dirty="0"/>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dirty="0"/>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dirty="0"/>
              <a:t>Click to edit Master text styles</a:t>
            </a:r>
          </a:p>
        </p:txBody>
      </p:sp>
      <p:sp>
        <p:nvSpPr>
          <p:cNvPr id="10" name="Rectangle 9">
            <a:extLst>
              <a:ext uri="{FF2B5EF4-FFF2-40B4-BE49-F238E27FC236}">
                <a16:creationId xmlns:a16="http://schemas.microsoft.com/office/drawing/2014/main" id="{BCBEA76E-26B7-A67D-C590-89B7D4522E60}"/>
              </a:ext>
            </a:extLst>
          </p:cNvPr>
          <p:cNvSpPr/>
          <p:nvPr userDrawn="1"/>
        </p:nvSpPr>
        <p:spPr bwMode="auto">
          <a:xfrm>
            <a:off x="10558021" y="6552811"/>
            <a:ext cx="1545995" cy="22506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2FE244F5-E1F9-65EC-7D80-258AD3B30CA8}"/>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2013634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dirty="0"/>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dirty="0"/>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dirty="0"/>
              <a:t>Click to edit Master text styles</a:t>
            </a:r>
          </a:p>
          <a:p>
            <a:pPr lvl="1"/>
            <a:r>
              <a:rPr lang="en-US" dirty="0"/>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dirty="0"/>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dirty="0"/>
              <a:t>Click to edit for more information and add hyperlink</a:t>
            </a:r>
          </a:p>
        </p:txBody>
      </p:sp>
      <p:pic>
        <p:nvPicPr>
          <p:cNvPr id="2" name="Picture 1">
            <a:extLst>
              <a:ext uri="{FF2B5EF4-FFF2-40B4-BE49-F238E27FC236}">
                <a16:creationId xmlns:a16="http://schemas.microsoft.com/office/drawing/2014/main" id="{C0FEFA37-7B01-818F-0CCB-46A7AC4A6A9E}"/>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900668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dirty="0"/>
              <a:t>Click to edit Master text styles</a:t>
            </a:r>
          </a:p>
          <a:p>
            <a:pPr lvl="1"/>
            <a:r>
              <a:rPr lang="en-US" dirty="0"/>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dirty="0"/>
              <a:t>Third level</a:t>
            </a:r>
          </a:p>
        </p:txBody>
      </p:sp>
      <p:sp>
        <p:nvSpPr>
          <p:cNvPr id="6" name="Rectangle 5">
            <a:extLst>
              <a:ext uri="{FF2B5EF4-FFF2-40B4-BE49-F238E27FC236}">
                <a16:creationId xmlns:a16="http://schemas.microsoft.com/office/drawing/2014/main" id="{CB4DBDA6-3683-761C-9E4A-8703D5A92E85}"/>
              </a:ext>
            </a:extLst>
          </p:cNvPr>
          <p:cNvSpPr/>
          <p:nvPr userDrawn="1"/>
        </p:nvSpPr>
        <p:spPr bwMode="auto">
          <a:xfrm>
            <a:off x="10558021" y="6088741"/>
            <a:ext cx="1545995" cy="6891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6F3DC21D-D334-4435-AD0D-F5D4ED923325}"/>
              </a:ext>
            </a:extLst>
          </p:cNvPr>
          <p:cNvPicPr>
            <a:picLocks noChangeAspect="1"/>
          </p:cNvPicPr>
          <p:nvPr userDrawn="1"/>
        </p:nvPicPr>
        <p:blipFill>
          <a:blip r:embed="rId2"/>
          <a:stretch>
            <a:fillRect/>
          </a:stretch>
        </p:blipFill>
        <p:spPr>
          <a:xfrm>
            <a:off x="66782" y="6450853"/>
            <a:ext cx="811674" cy="362235"/>
          </a:xfrm>
          <a:prstGeom prst="rect">
            <a:avLst/>
          </a:prstGeom>
        </p:spPr>
      </p:pic>
    </p:spTree>
    <p:extLst>
      <p:ext uri="{BB962C8B-B14F-4D97-AF65-F5344CB8AC3E}">
        <p14:creationId xmlns:p14="http://schemas.microsoft.com/office/powerpoint/2010/main" val="1131427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7"/>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19"/>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31250" r="-1251"/>
            <a:stretch/>
          </p:blipFill>
          <p:spPr>
            <a:xfrm>
              <a:off x="3810000" y="2268321"/>
              <a:ext cx="8534400" cy="2321357"/>
            </a:xfrm>
            <a:prstGeom prst="rect">
              <a:avLst/>
            </a:prstGeom>
          </p:spPr>
        </p:pic>
      </p:grpSp>
      <p:sp>
        <p:nvSpPr>
          <p:cNvPr id="37" name="TextBox 36">
            <a:extLst>
              <a:ext uri="{FF2B5EF4-FFF2-40B4-BE49-F238E27FC236}">
                <a16:creationId xmlns:a16="http://schemas.microsoft.com/office/drawing/2014/main" id="{2363D52C-B8DE-84E6-D1E1-71C5C8E43C56}"/>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
        <p:nvSpPr>
          <p:cNvPr id="36" name="Rectangle 35">
            <a:extLst>
              <a:ext uri="{FF2B5EF4-FFF2-40B4-BE49-F238E27FC236}">
                <a16:creationId xmlns:a16="http://schemas.microsoft.com/office/drawing/2014/main" id="{E9F8B08E-3CA6-BB47-7CD5-6F5D01739B65}"/>
              </a:ext>
            </a:extLst>
          </p:cNvPr>
          <p:cNvSpPr/>
          <p:nvPr userDrawn="1"/>
        </p:nvSpPr>
        <p:spPr bwMode="auto">
          <a:xfrm>
            <a:off x="11424864" y="6518953"/>
            <a:ext cx="667820" cy="25685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5980016"/>
      </p:ext>
    </p:extLst>
  </p:cSld>
  <p:clrMap bg1="dk1" tx1="lt1" bg2="dk2" tx2="lt2" accent1="accent1" accent2="accent2" accent3="accent3" accent4="accent4" accent5="accent5" accent6="accent6" hlink="hlink" folHlink="folHlink"/>
  <p:sldLayoutIdLst>
    <p:sldLayoutId id="2147484965" r:id="rId1"/>
    <p:sldLayoutId id="2147484980" r:id="rId2"/>
    <p:sldLayoutId id="2147484981" r:id="rId3"/>
    <p:sldLayoutId id="2147484983" r:id="rId4"/>
    <p:sldLayoutId id="2147484987" r:id="rId5"/>
    <p:sldLayoutId id="2147484992" r:id="rId6"/>
    <p:sldLayoutId id="2147484995" r:id="rId7"/>
    <p:sldLayoutId id="2147484996" r:id="rId8"/>
    <p:sldLayoutId id="2147484997" r:id="rId9"/>
    <p:sldLayoutId id="2147484999" r:id="rId10"/>
    <p:sldLayoutId id="2147485000" r:id="rId11"/>
    <p:sldLayoutId id="2147485012" r:id="rId12"/>
    <p:sldLayoutId id="2147485016" r:id="rId13"/>
    <p:sldLayoutId id="2147485017" r:id="rId14"/>
    <p:sldLayoutId id="2147485018" r:id="rId15"/>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www.deepspeed.a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onnxruntime.ai/"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3.png"/><Relationship Id="rId7" Type="http://schemas.openxmlformats.org/officeDocument/2006/relationships/hyperlink" Target="https://huggingface.co/docs/optimum/main/onnxruntime/usage_guides/trainer"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s://onnxruntime.ai/" TargetMode="Externa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ka.ms/NebulaACPT" TargetMode="Externa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ml.azure.com/"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onnxruntime-training-examples/tree/master/whisper-finetune" TargetMode="External"/><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huggingface.co/docs/transformers/inde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ml.azure.com/model/catalog"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blog.se.com/datacenter/2022/12/15/what-are-network-edge-data-center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openai.com/research/gpt-4" TargetMode="External"/><Relationship Id="rId5" Type="http://schemas.openxmlformats.org/officeDocument/2006/relationships/hyperlink" Target="https://hai.stanford.edu/news/how-large-language-models-will-transform-science-society-and-ai" TargetMode="External"/><Relationship Id="rId4" Type="http://schemas.openxmlformats.org/officeDocument/2006/relationships/hyperlink" Target="https://neptune.ai/blog/model-deployment-challenges-lessons-from-ml-engineer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echcommunity.microsoft.com/t5/ai-machine-learning-blog/azure-container-for-pytorch-is-now-generally-available-in-azure/ba-p/3774616"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hyperlink" Target="https://aka.ms/azureml-largescale" TargetMode="External"/><Relationship Id="rId5" Type="http://schemas.openxmlformats.org/officeDocument/2006/relationships/hyperlink" Target="https://learn.microsoft.com/en-us/azure/machine-learning/how-to-azure-container-for-pytorch-environment?view=azureml-api-2" TargetMode="External"/><Relationship Id="rId4" Type="http://schemas.openxmlformats.org/officeDocument/2006/relationships/hyperlink" Target="https://learn.microsoft.com/en-us/azure/machine-learning/resource-azure-container-for-pytorch?view=azureml-api-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pytorch/training-and-deploying-your-pytorch-model-in-the-cloud-with-azure-ml-6c6327235db1"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medium.com/pytorch/distributed-training-with-pytorch-and-azure-ml-898429139098" TargetMode="External"/><Relationship Id="rId5" Type="http://schemas.openxmlformats.org/officeDocument/2006/relationships/hyperlink" Target="https://medium.com/pytorch/faster-training-and-inference-using-the-azure-container-for-pytorch-in-azure-ml-caca0317839d" TargetMode="External"/><Relationship Id="rId4" Type="http://schemas.openxmlformats.org/officeDocument/2006/relationships/hyperlink" Target="https://medium.com/pytorch/training-your-pytorch-model-using-components-and-pipelines-in-azure-ml-3d85e6097f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s://customers.microsoft.com/en-us/story/1558909662014453187-fashable-retail-azure" TargetMode="Externa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ml.azure.com/registries/azureml/environments/acpt-pytorch-2.0-cuda11.7/version/6?tid=72f988bf-86f1-41af-91ab-2d7cd011db47"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A039DF-D2FE-F5E8-CA23-43752F94C683}"/>
              </a:ext>
            </a:extLst>
          </p:cNvPr>
          <p:cNvSpPr>
            <a:spLocks noGrp="1"/>
          </p:cNvSpPr>
          <p:nvPr>
            <p:ph type="body" sz="quarter" idx="12"/>
          </p:nvPr>
        </p:nvSpPr>
        <p:spPr>
          <a:xfrm>
            <a:off x="536973" y="2900444"/>
            <a:ext cx="4164583" cy="1354217"/>
          </a:xfrm>
        </p:spPr>
        <p:txBody>
          <a:bodyPr/>
          <a:lstStyle/>
          <a:p>
            <a:r>
              <a:rPr lang="en-US" dirty="0"/>
              <a:t>Parinita Rahi </a:t>
            </a:r>
          </a:p>
          <a:p>
            <a:r>
              <a:rPr lang="en-US" dirty="0"/>
              <a:t>Savita Mittal</a:t>
            </a:r>
          </a:p>
          <a:p>
            <a:r>
              <a:rPr lang="en-US" dirty="0"/>
              <a:t>Baiju Meswani</a:t>
            </a:r>
          </a:p>
          <a:p>
            <a:r>
              <a:rPr lang="en-US" dirty="0"/>
              <a:t>Prathik Rao</a:t>
            </a:r>
          </a:p>
        </p:txBody>
      </p:sp>
      <p:sp>
        <p:nvSpPr>
          <p:cNvPr id="5" name="Text Placeholder 4">
            <a:extLst>
              <a:ext uri="{FF2B5EF4-FFF2-40B4-BE49-F238E27FC236}">
                <a16:creationId xmlns:a16="http://schemas.microsoft.com/office/drawing/2014/main" id="{50CE3156-44E6-BB34-FF51-CCFCEA0F7639}"/>
              </a:ext>
            </a:extLst>
          </p:cNvPr>
          <p:cNvSpPr>
            <a:spLocks noGrp="1"/>
          </p:cNvSpPr>
          <p:nvPr>
            <p:ph type="body" sz="quarter" idx="13"/>
          </p:nvPr>
        </p:nvSpPr>
        <p:spPr/>
        <p:txBody>
          <a:bodyPr/>
          <a:lstStyle/>
          <a:p>
            <a:r>
              <a:rPr lang="en-US" dirty="0"/>
              <a:t>May 2023</a:t>
            </a:r>
          </a:p>
        </p:txBody>
      </p:sp>
      <p:sp>
        <p:nvSpPr>
          <p:cNvPr id="8" name="Title 7">
            <a:extLst>
              <a:ext uri="{FF2B5EF4-FFF2-40B4-BE49-F238E27FC236}">
                <a16:creationId xmlns:a16="http://schemas.microsoft.com/office/drawing/2014/main" id="{F6D8A989-1390-01CA-B045-EFD80E7F2588}"/>
              </a:ext>
            </a:extLst>
          </p:cNvPr>
          <p:cNvSpPr>
            <a:spLocks noGrp="1"/>
          </p:cNvSpPr>
          <p:nvPr>
            <p:ph type="title"/>
          </p:nvPr>
        </p:nvSpPr>
        <p:spPr>
          <a:xfrm>
            <a:off x="492896" y="743754"/>
            <a:ext cx="4825416" cy="1969770"/>
          </a:xfrm>
        </p:spPr>
        <p:txBody>
          <a:bodyPr/>
          <a:lstStyle/>
          <a:p>
            <a:pPr algn="l"/>
            <a:r>
              <a:rPr lang="en-US" b="0" i="0">
                <a:solidFill>
                  <a:srgbClr val="FFFFFF"/>
                </a:solidFill>
                <a:effectLst/>
                <a:latin typeface="Segoe UI" panose="020B0502040204020203" pitchFamily="34" charset="0"/>
              </a:rPr>
              <a:t>Build foundation models using Azure Container for PyTorch and Azure ML</a:t>
            </a:r>
          </a:p>
        </p:txBody>
      </p:sp>
    </p:spTree>
    <p:extLst>
      <p:ext uri="{BB962C8B-B14F-4D97-AF65-F5344CB8AC3E}">
        <p14:creationId xmlns:p14="http://schemas.microsoft.com/office/powerpoint/2010/main" val="365731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FB07AC03-D2EC-10E6-04DE-A9FBD21F1E78}"/>
              </a:ext>
              <a:ext uri="{C183D7F6-B498-43B3-948B-1728B52AA6E4}">
                <adec:decorative xmlns:adec="http://schemas.microsoft.com/office/drawing/2017/decorative" val="1"/>
              </a:ext>
            </a:extLst>
          </p:cNvPr>
          <p:cNvGrpSpPr/>
          <p:nvPr/>
        </p:nvGrpSpPr>
        <p:grpSpPr>
          <a:xfrm>
            <a:off x="713441" y="1947333"/>
            <a:ext cx="5695826" cy="4321705"/>
            <a:chOff x="491544" y="1827015"/>
            <a:chExt cx="2442111" cy="4161199"/>
          </a:xfrm>
        </p:grpSpPr>
        <p:sp>
          <p:nvSpPr>
            <p:cNvPr id="4" name="Rectangle 3">
              <a:extLst>
                <a:ext uri="{FF2B5EF4-FFF2-40B4-BE49-F238E27FC236}">
                  <a16:creationId xmlns:a16="http://schemas.microsoft.com/office/drawing/2014/main" id="{5C0EE72D-CA69-4E5D-285D-6406A6DC6D1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EAD13BC8-F22F-0674-014C-05C4E4FFDA81}"/>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dirty="0">
                <a:solidFill>
                  <a:srgbClr val="FFFFFF"/>
                </a:solidFill>
              </a:endParaRPr>
            </a:p>
          </p:txBody>
        </p:sp>
      </p:grpSp>
      <p:grpSp>
        <p:nvGrpSpPr>
          <p:cNvPr id="21" name="Group 20">
            <a:extLst>
              <a:ext uri="{FF2B5EF4-FFF2-40B4-BE49-F238E27FC236}">
                <a16:creationId xmlns:a16="http://schemas.microsoft.com/office/drawing/2014/main" id="{55D4327E-E135-044D-2971-8B82FFCCA48D}"/>
              </a:ext>
              <a:ext uri="{C183D7F6-B498-43B3-948B-1728B52AA6E4}">
                <adec:decorative xmlns:adec="http://schemas.microsoft.com/office/drawing/2017/decorative" val="1"/>
              </a:ext>
            </a:extLst>
          </p:cNvPr>
          <p:cNvGrpSpPr/>
          <p:nvPr/>
        </p:nvGrpSpPr>
        <p:grpSpPr>
          <a:xfrm>
            <a:off x="6799669" y="2017713"/>
            <a:ext cx="226778" cy="372339"/>
            <a:chOff x="528587" y="1438618"/>
            <a:chExt cx="250016" cy="1003854"/>
          </a:xfrm>
        </p:grpSpPr>
        <p:sp>
          <p:nvSpPr>
            <p:cNvPr id="22" name="Rectangle 21">
              <a:extLst>
                <a:ext uri="{FF2B5EF4-FFF2-40B4-BE49-F238E27FC236}">
                  <a16:creationId xmlns:a16="http://schemas.microsoft.com/office/drawing/2014/main" id="{86C21996-1676-2A20-3DAA-09A09234829D}"/>
                </a:ext>
              </a:extLst>
            </p:cNvPr>
            <p:cNvSpPr/>
            <p:nvPr/>
          </p:nvSpPr>
          <p:spPr bwMode="auto">
            <a:xfrm>
              <a:off x="528587" y="1438618"/>
              <a:ext cx="250016" cy="420383"/>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59CE069-34C1-17C6-E6C4-ED4D542607B9}"/>
                </a:ext>
              </a:extLst>
            </p:cNvPr>
            <p:cNvSpPr/>
            <p:nvPr/>
          </p:nvSpPr>
          <p:spPr bwMode="auto">
            <a:xfrm>
              <a:off x="528587" y="1859001"/>
              <a:ext cx="250016" cy="58347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48FBD51-AA4E-B3EE-2F7F-24FF0683475D}"/>
              </a:ext>
              <a:ext uri="{C183D7F6-B498-43B3-948B-1728B52AA6E4}">
                <adec:decorative xmlns:adec="http://schemas.microsoft.com/office/drawing/2017/decorative" val="1"/>
              </a:ext>
            </a:extLst>
          </p:cNvPr>
          <p:cNvGrpSpPr/>
          <p:nvPr/>
        </p:nvGrpSpPr>
        <p:grpSpPr>
          <a:xfrm>
            <a:off x="6799669" y="2939486"/>
            <a:ext cx="226778" cy="372339"/>
            <a:chOff x="528587" y="1438618"/>
            <a:chExt cx="250016" cy="1003854"/>
          </a:xfrm>
        </p:grpSpPr>
        <p:sp>
          <p:nvSpPr>
            <p:cNvPr id="26" name="Rectangle 25">
              <a:extLst>
                <a:ext uri="{FF2B5EF4-FFF2-40B4-BE49-F238E27FC236}">
                  <a16:creationId xmlns:a16="http://schemas.microsoft.com/office/drawing/2014/main" id="{E786C72A-D788-AF17-0D79-087E0DA0839B}"/>
                </a:ext>
              </a:extLst>
            </p:cNvPr>
            <p:cNvSpPr/>
            <p:nvPr/>
          </p:nvSpPr>
          <p:spPr bwMode="auto">
            <a:xfrm>
              <a:off x="528587" y="1438618"/>
              <a:ext cx="250016" cy="420383"/>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049ECED-4FEF-E92E-C9AE-FC42E1A708AD}"/>
                </a:ext>
              </a:extLst>
            </p:cNvPr>
            <p:cNvSpPr/>
            <p:nvPr/>
          </p:nvSpPr>
          <p:spPr bwMode="auto">
            <a:xfrm>
              <a:off x="528587" y="1859001"/>
              <a:ext cx="250016" cy="58347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639A4F08-CC4C-DAB7-687A-93D233AB8255}"/>
              </a:ext>
              <a:ext uri="{C183D7F6-B498-43B3-948B-1728B52AA6E4}">
                <adec:decorative xmlns:adec="http://schemas.microsoft.com/office/drawing/2017/decorative" val="1"/>
              </a:ext>
            </a:extLst>
          </p:cNvPr>
          <p:cNvGrpSpPr/>
          <p:nvPr/>
        </p:nvGrpSpPr>
        <p:grpSpPr>
          <a:xfrm>
            <a:off x="6800487" y="3808617"/>
            <a:ext cx="226778" cy="372339"/>
            <a:chOff x="528587" y="1438618"/>
            <a:chExt cx="250016" cy="1003854"/>
          </a:xfrm>
        </p:grpSpPr>
        <p:sp>
          <p:nvSpPr>
            <p:cNvPr id="29" name="Rectangle 28">
              <a:extLst>
                <a:ext uri="{FF2B5EF4-FFF2-40B4-BE49-F238E27FC236}">
                  <a16:creationId xmlns:a16="http://schemas.microsoft.com/office/drawing/2014/main" id="{A0E0B478-00CF-1D1F-17D0-F82304B43707}"/>
                </a:ext>
              </a:extLst>
            </p:cNvPr>
            <p:cNvSpPr/>
            <p:nvPr/>
          </p:nvSpPr>
          <p:spPr bwMode="auto">
            <a:xfrm>
              <a:off x="528587" y="1438618"/>
              <a:ext cx="250016" cy="420383"/>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EB6BCFA-A26F-878A-E430-EE70A28078E8}"/>
                </a:ext>
              </a:extLst>
            </p:cNvPr>
            <p:cNvSpPr/>
            <p:nvPr/>
          </p:nvSpPr>
          <p:spPr bwMode="auto">
            <a:xfrm>
              <a:off x="528587" y="1859001"/>
              <a:ext cx="250016" cy="58347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956E8D9-7526-AFD0-4D8E-AD92BE0DA53A}"/>
              </a:ext>
              <a:ext uri="{C183D7F6-B498-43B3-948B-1728B52AA6E4}">
                <adec:decorative xmlns:adec="http://schemas.microsoft.com/office/drawing/2017/decorative" val="1"/>
              </a:ext>
            </a:extLst>
          </p:cNvPr>
          <p:cNvGrpSpPr/>
          <p:nvPr/>
        </p:nvGrpSpPr>
        <p:grpSpPr>
          <a:xfrm>
            <a:off x="6799669" y="4662928"/>
            <a:ext cx="226778" cy="372339"/>
            <a:chOff x="528587" y="1438618"/>
            <a:chExt cx="250016" cy="1003854"/>
          </a:xfrm>
        </p:grpSpPr>
        <p:sp>
          <p:nvSpPr>
            <p:cNvPr id="32" name="Rectangle 31">
              <a:extLst>
                <a:ext uri="{FF2B5EF4-FFF2-40B4-BE49-F238E27FC236}">
                  <a16:creationId xmlns:a16="http://schemas.microsoft.com/office/drawing/2014/main" id="{0641E1F8-641A-2672-5F54-D190E1723683}"/>
                </a:ext>
              </a:extLst>
            </p:cNvPr>
            <p:cNvSpPr/>
            <p:nvPr/>
          </p:nvSpPr>
          <p:spPr bwMode="auto">
            <a:xfrm>
              <a:off x="528587" y="1438618"/>
              <a:ext cx="250016" cy="420383"/>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EEBF764-03AF-5559-8CBE-8620513DAE3D}"/>
                </a:ext>
              </a:extLst>
            </p:cNvPr>
            <p:cNvSpPr/>
            <p:nvPr/>
          </p:nvSpPr>
          <p:spPr bwMode="auto">
            <a:xfrm>
              <a:off x="528587" y="1859001"/>
              <a:ext cx="250016" cy="58347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611D7B9-56A8-6D7A-8075-C20071EB6109}"/>
              </a:ext>
              <a:ext uri="{C183D7F6-B498-43B3-948B-1728B52AA6E4}">
                <adec:decorative xmlns:adec="http://schemas.microsoft.com/office/drawing/2017/decorative" val="1"/>
              </a:ext>
            </a:extLst>
          </p:cNvPr>
          <p:cNvGrpSpPr/>
          <p:nvPr/>
        </p:nvGrpSpPr>
        <p:grpSpPr>
          <a:xfrm>
            <a:off x="6799669" y="5494781"/>
            <a:ext cx="226778" cy="372339"/>
            <a:chOff x="528587" y="1438618"/>
            <a:chExt cx="250016" cy="1003854"/>
          </a:xfrm>
        </p:grpSpPr>
        <p:sp>
          <p:nvSpPr>
            <p:cNvPr id="35" name="Rectangle 34">
              <a:extLst>
                <a:ext uri="{FF2B5EF4-FFF2-40B4-BE49-F238E27FC236}">
                  <a16:creationId xmlns:a16="http://schemas.microsoft.com/office/drawing/2014/main" id="{126A0C82-6614-3544-7F41-888F79BDC853}"/>
                </a:ext>
              </a:extLst>
            </p:cNvPr>
            <p:cNvSpPr/>
            <p:nvPr/>
          </p:nvSpPr>
          <p:spPr bwMode="auto">
            <a:xfrm>
              <a:off x="528587" y="1438618"/>
              <a:ext cx="250016" cy="420383"/>
            </a:xfrm>
            <a:prstGeom prst="rect">
              <a:avLst/>
            </a:prstGeom>
            <a:solidFill>
              <a:srgbClr val="50E6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9ECD58B-ABA8-47DA-4860-83C27BF7CA5D}"/>
                </a:ext>
              </a:extLst>
            </p:cNvPr>
            <p:cNvSpPr/>
            <p:nvPr/>
          </p:nvSpPr>
          <p:spPr bwMode="auto">
            <a:xfrm>
              <a:off x="528587" y="1859001"/>
              <a:ext cx="250016" cy="583471"/>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Title 2">
            <a:extLst>
              <a:ext uri="{FF2B5EF4-FFF2-40B4-BE49-F238E27FC236}">
                <a16:creationId xmlns:a16="http://schemas.microsoft.com/office/drawing/2014/main" id="{9340AEAB-9B63-2207-CD81-FD40EF0FCB68}"/>
              </a:ext>
            </a:extLst>
          </p:cNvPr>
          <p:cNvSpPr>
            <a:spLocks noGrp="1"/>
          </p:cNvSpPr>
          <p:nvPr>
            <p:ph type="title"/>
          </p:nvPr>
        </p:nvSpPr>
        <p:spPr>
          <a:xfrm>
            <a:off x="3232403" y="141679"/>
            <a:ext cx="5251555" cy="492443"/>
          </a:xfrm>
        </p:spPr>
        <p:txBody>
          <a:bodyPr/>
          <a:lstStyle/>
          <a:p>
            <a:r>
              <a:rPr lang="en-US" dirty="0" err="1"/>
              <a:t>Deepspeed</a:t>
            </a:r>
            <a:r>
              <a:rPr lang="en-US" dirty="0"/>
              <a:t> with ACPT</a:t>
            </a:r>
          </a:p>
        </p:txBody>
      </p:sp>
      <p:sp>
        <p:nvSpPr>
          <p:cNvPr id="3" name="sub title">
            <a:extLst>
              <a:ext uri="{FF2B5EF4-FFF2-40B4-BE49-F238E27FC236}">
                <a16:creationId xmlns:a16="http://schemas.microsoft.com/office/drawing/2014/main" id="{ECF25D60-09D2-5892-B5D6-38F28650CDE9}"/>
              </a:ext>
            </a:extLst>
          </p:cNvPr>
          <p:cNvSpPr>
            <a:spLocks noGrp="1"/>
          </p:cNvSpPr>
          <p:nvPr>
            <p:ph type="body" sz="quarter" idx="10"/>
          </p:nvPr>
        </p:nvSpPr>
        <p:spPr>
          <a:xfrm>
            <a:off x="-656348" y="1030560"/>
            <a:ext cx="10795224" cy="307777"/>
          </a:xfrm>
        </p:spPr>
        <p:txBody>
          <a:bodyPr/>
          <a:lstStyle/>
          <a:p>
            <a:r>
              <a:rPr lang="en-US" dirty="0"/>
              <a:t>Open-source DL optimization software  for DL Training and Inference</a:t>
            </a:r>
          </a:p>
        </p:txBody>
      </p:sp>
      <p:pic>
        <p:nvPicPr>
          <p:cNvPr id="1026" name="DeepSpeed logo" descr="DeepSpeed logo">
            <a:extLst>
              <a:ext uri="{FF2B5EF4-FFF2-40B4-BE49-F238E27FC236}">
                <a16:creationId xmlns:a16="http://schemas.microsoft.com/office/drawing/2014/main" id="{C5B9B790-4D56-1787-6F39-F533039179B4}"/>
              </a:ext>
            </a:extLst>
          </p:cNvPr>
          <p:cNvPicPr>
            <a:picLocks noChangeAspect="1" noChangeArrowheads="1"/>
          </p:cNvPicPr>
          <p:nvPr/>
        </p:nvPicPr>
        <p:blipFill>
          <a:blip r:embed="rId3">
            <a:clrChange>
              <a:clrFrom>
                <a:srgbClr val="343434"/>
              </a:clrFrom>
              <a:clrTo>
                <a:srgbClr val="343434">
                  <a:alpha val="0"/>
                </a:srgbClr>
              </a:clrTo>
            </a:clrChange>
            <a:extLst>
              <a:ext uri="{28A0092B-C50C-407E-A947-70E740481C1C}">
                <a14:useLocalDpi xmlns:a14="http://schemas.microsoft.com/office/drawing/2010/main" val="0"/>
              </a:ext>
            </a:extLst>
          </a:blip>
          <a:srcRect/>
          <a:stretch>
            <a:fillRect/>
          </a:stretch>
        </p:blipFill>
        <p:spPr bwMode="auto">
          <a:xfrm>
            <a:off x="960546" y="2101219"/>
            <a:ext cx="5074416" cy="1890221"/>
          </a:xfrm>
          <a:prstGeom prst="rect">
            <a:avLst/>
          </a:prstGeom>
          <a:noFill/>
          <a:extLst>
            <a:ext uri="{909E8E84-426E-40DD-AFC4-6F175D3DCCD1}">
              <a14:hiddenFill xmlns:a14="http://schemas.microsoft.com/office/drawing/2010/main">
                <a:solidFill>
                  <a:srgbClr val="FFFFFF"/>
                </a:solidFill>
              </a14:hiddenFill>
            </a:ext>
          </a:extLst>
        </p:spPr>
      </p:pic>
      <p:sp>
        <p:nvSpPr>
          <p:cNvPr id="58" name="Scale">
            <a:extLst>
              <a:ext uri="{FF2B5EF4-FFF2-40B4-BE49-F238E27FC236}">
                <a16:creationId xmlns:a16="http://schemas.microsoft.com/office/drawing/2014/main" id="{97289EB5-F732-129C-0FB0-936ED5BB51A5}"/>
              </a:ext>
            </a:extLst>
          </p:cNvPr>
          <p:cNvSpPr>
            <a:spLocks noGrp="1"/>
          </p:cNvSpPr>
          <p:nvPr>
            <p:ph type="body" sz="quarter" idx="12"/>
          </p:nvPr>
        </p:nvSpPr>
        <p:spPr/>
        <p:txBody>
          <a:bodyPr/>
          <a:lstStyle/>
          <a:p>
            <a:r>
              <a:rPr lang="en-US" dirty="0"/>
              <a:t>Scale</a:t>
            </a:r>
          </a:p>
          <a:p>
            <a:pPr lvl="1"/>
            <a:r>
              <a:rPr lang="en-US" dirty="0"/>
              <a:t>1 trillion parameters</a:t>
            </a:r>
          </a:p>
        </p:txBody>
      </p:sp>
      <p:sp>
        <p:nvSpPr>
          <p:cNvPr id="59" name="Speed">
            <a:extLst>
              <a:ext uri="{FF2B5EF4-FFF2-40B4-BE49-F238E27FC236}">
                <a16:creationId xmlns:a16="http://schemas.microsoft.com/office/drawing/2014/main" id="{E72C9F72-7EB6-300E-04E4-C47101E0E411}"/>
              </a:ext>
            </a:extLst>
          </p:cNvPr>
          <p:cNvSpPr>
            <a:spLocks noGrp="1"/>
          </p:cNvSpPr>
          <p:nvPr>
            <p:ph type="body" sz="quarter" idx="31"/>
          </p:nvPr>
        </p:nvSpPr>
        <p:spPr/>
        <p:txBody>
          <a:bodyPr/>
          <a:lstStyle/>
          <a:p>
            <a:r>
              <a:rPr lang="en-US" dirty="0"/>
              <a:t>Speed</a:t>
            </a:r>
          </a:p>
          <a:p>
            <a:pPr lvl="1"/>
            <a:r>
              <a:rPr lang="en-US" dirty="0"/>
              <a:t>Up to 10x faster</a:t>
            </a:r>
          </a:p>
        </p:txBody>
      </p:sp>
      <p:sp>
        <p:nvSpPr>
          <p:cNvPr id="60" name="Usability">
            <a:extLst>
              <a:ext uri="{FF2B5EF4-FFF2-40B4-BE49-F238E27FC236}">
                <a16:creationId xmlns:a16="http://schemas.microsoft.com/office/drawing/2014/main" id="{934CB0F6-52B4-6135-24D2-49224E5C72FB}"/>
              </a:ext>
            </a:extLst>
          </p:cNvPr>
          <p:cNvSpPr>
            <a:spLocks noGrp="1"/>
          </p:cNvSpPr>
          <p:nvPr>
            <p:ph type="body" sz="quarter" idx="32"/>
          </p:nvPr>
        </p:nvSpPr>
        <p:spPr/>
        <p:txBody>
          <a:bodyPr/>
          <a:lstStyle/>
          <a:p>
            <a:r>
              <a:rPr lang="en-US" dirty="0"/>
              <a:t>Usability</a:t>
            </a:r>
          </a:p>
          <a:p>
            <a:pPr lvl="1"/>
            <a:r>
              <a:rPr lang="en-US" dirty="0"/>
              <a:t>Few lines of code changes</a:t>
            </a:r>
          </a:p>
        </p:txBody>
      </p:sp>
      <p:sp>
        <p:nvSpPr>
          <p:cNvPr id="61" name="Cost">
            <a:extLst>
              <a:ext uri="{FF2B5EF4-FFF2-40B4-BE49-F238E27FC236}">
                <a16:creationId xmlns:a16="http://schemas.microsoft.com/office/drawing/2014/main" id="{E5079A25-6E37-68E4-338C-4B40A9984BB1}"/>
              </a:ext>
            </a:extLst>
          </p:cNvPr>
          <p:cNvSpPr>
            <a:spLocks noGrp="1"/>
          </p:cNvSpPr>
          <p:nvPr>
            <p:ph type="body" sz="quarter" idx="33"/>
          </p:nvPr>
        </p:nvSpPr>
        <p:spPr/>
        <p:txBody>
          <a:bodyPr/>
          <a:lstStyle/>
          <a:p>
            <a:r>
              <a:rPr lang="en-US" dirty="0"/>
              <a:t>Cost</a:t>
            </a:r>
          </a:p>
          <a:p>
            <a:pPr lvl="1"/>
            <a:r>
              <a:rPr lang="en-US" dirty="0"/>
              <a:t>Over 6x cheaper</a:t>
            </a:r>
          </a:p>
        </p:txBody>
      </p:sp>
      <p:sp>
        <p:nvSpPr>
          <p:cNvPr id="10" name="Train/ Inference dense or sparse models with billions or trillions of parameters">
            <a:extLst>
              <a:ext uri="{FF2B5EF4-FFF2-40B4-BE49-F238E27FC236}">
                <a16:creationId xmlns:a16="http://schemas.microsoft.com/office/drawing/2014/main" id="{1085AF5A-DEFD-C9D9-252C-9C2B7EB8A277}"/>
              </a:ext>
            </a:extLst>
          </p:cNvPr>
          <p:cNvSpPr>
            <a:spLocks noGrp="1"/>
          </p:cNvSpPr>
          <p:nvPr>
            <p:ph type="body" sz="quarter" idx="26"/>
          </p:nvPr>
        </p:nvSpPr>
        <p:spPr/>
        <p:txBody>
          <a:bodyPr/>
          <a:lstStyle/>
          <a:p>
            <a:r>
              <a:rPr lang="en-US" dirty="0"/>
              <a:t>Train/ Inference dense or sparse models with billions or trillions of parameters</a:t>
            </a:r>
          </a:p>
        </p:txBody>
      </p:sp>
      <p:sp>
        <p:nvSpPr>
          <p:cNvPr id="11" name="Achieve excellent system throughput and efficiently scale to thousands of GPUs">
            <a:extLst>
              <a:ext uri="{FF2B5EF4-FFF2-40B4-BE49-F238E27FC236}">
                <a16:creationId xmlns:a16="http://schemas.microsoft.com/office/drawing/2014/main" id="{40346085-FAFF-5F45-4F10-E53F6BEA5455}"/>
              </a:ext>
            </a:extLst>
          </p:cNvPr>
          <p:cNvSpPr>
            <a:spLocks noGrp="1"/>
          </p:cNvSpPr>
          <p:nvPr>
            <p:ph type="body" sz="quarter" idx="27"/>
          </p:nvPr>
        </p:nvSpPr>
        <p:spPr>
          <a:xfrm>
            <a:off x="7185025" y="2879434"/>
            <a:ext cx="4424363" cy="492443"/>
          </a:xfrm>
        </p:spPr>
        <p:txBody>
          <a:bodyPr/>
          <a:lstStyle/>
          <a:p>
            <a:r>
              <a:rPr lang="en-US" dirty="0"/>
              <a:t>Achieve excellent system throughput and efficiently scale to thousands of GPUs</a:t>
            </a:r>
          </a:p>
        </p:txBody>
      </p:sp>
      <p:sp>
        <p:nvSpPr>
          <p:cNvPr id="12" name="Train/ Inference on resource constrained GPU systems">
            <a:extLst>
              <a:ext uri="{FF2B5EF4-FFF2-40B4-BE49-F238E27FC236}">
                <a16:creationId xmlns:a16="http://schemas.microsoft.com/office/drawing/2014/main" id="{EFD94AB5-F4D8-9F05-78C5-B17E9B76FCED}"/>
              </a:ext>
            </a:extLst>
          </p:cNvPr>
          <p:cNvSpPr>
            <a:spLocks noGrp="1"/>
          </p:cNvSpPr>
          <p:nvPr>
            <p:ph type="body" sz="quarter" idx="28"/>
          </p:nvPr>
        </p:nvSpPr>
        <p:spPr>
          <a:xfrm>
            <a:off x="7185025" y="3748565"/>
            <a:ext cx="4424363" cy="492443"/>
          </a:xfrm>
        </p:spPr>
        <p:txBody>
          <a:bodyPr/>
          <a:lstStyle/>
          <a:p>
            <a:r>
              <a:rPr lang="en-US" dirty="0"/>
              <a:t>Train/ Inference on resource constrained GPU systems </a:t>
            </a:r>
          </a:p>
        </p:txBody>
      </p:sp>
      <p:sp>
        <p:nvSpPr>
          <p:cNvPr id="13" name="Achieve unpreceded low latency and high throughput for inference">
            <a:extLst>
              <a:ext uri="{FF2B5EF4-FFF2-40B4-BE49-F238E27FC236}">
                <a16:creationId xmlns:a16="http://schemas.microsoft.com/office/drawing/2014/main" id="{5E9D1F18-925A-9793-F2A2-4EFAD299D5BF}"/>
              </a:ext>
            </a:extLst>
          </p:cNvPr>
          <p:cNvSpPr>
            <a:spLocks noGrp="1"/>
          </p:cNvSpPr>
          <p:nvPr>
            <p:ph type="body" sz="quarter" idx="29"/>
          </p:nvPr>
        </p:nvSpPr>
        <p:spPr>
          <a:xfrm>
            <a:off x="7185025" y="4602876"/>
            <a:ext cx="4424363" cy="492443"/>
          </a:xfrm>
        </p:spPr>
        <p:txBody>
          <a:bodyPr/>
          <a:lstStyle/>
          <a:p>
            <a:r>
              <a:rPr lang="en-US" dirty="0"/>
              <a:t>Achieve unpreceded low latency and high throughput for inference</a:t>
            </a:r>
          </a:p>
        </p:txBody>
      </p:sp>
      <p:sp>
        <p:nvSpPr>
          <p:cNvPr id="14" name="Achieve extreme compression for an unparalled inference latency and model size reduction">
            <a:extLst>
              <a:ext uri="{FF2B5EF4-FFF2-40B4-BE49-F238E27FC236}">
                <a16:creationId xmlns:a16="http://schemas.microsoft.com/office/drawing/2014/main" id="{1CD8BE8F-E1A4-7A9A-F659-22ED9B76290F}"/>
              </a:ext>
            </a:extLst>
          </p:cNvPr>
          <p:cNvSpPr>
            <a:spLocks noGrp="1"/>
          </p:cNvSpPr>
          <p:nvPr>
            <p:ph type="body" sz="quarter" idx="30"/>
          </p:nvPr>
        </p:nvSpPr>
        <p:spPr/>
        <p:txBody>
          <a:bodyPr/>
          <a:lstStyle/>
          <a:p>
            <a:r>
              <a:rPr lang="en-US" dirty="0"/>
              <a:t>Achieve extreme compression for an </a:t>
            </a:r>
            <a:r>
              <a:rPr lang="en-US" dirty="0" err="1"/>
              <a:t>unparalled</a:t>
            </a:r>
            <a:r>
              <a:rPr lang="en-US" dirty="0"/>
              <a:t> inference latency and model size reduction </a:t>
            </a:r>
          </a:p>
        </p:txBody>
      </p:sp>
      <p:sp>
        <p:nvSpPr>
          <p:cNvPr id="9" name="TextBox 8">
            <a:extLst>
              <a:ext uri="{FF2B5EF4-FFF2-40B4-BE49-F238E27FC236}">
                <a16:creationId xmlns:a16="http://schemas.microsoft.com/office/drawing/2014/main" id="{8F9BBA9B-B83C-4227-D780-5D6510E238C4}"/>
              </a:ext>
            </a:extLst>
          </p:cNvPr>
          <p:cNvSpPr txBox="1"/>
          <p:nvPr/>
        </p:nvSpPr>
        <p:spPr>
          <a:xfrm>
            <a:off x="831518" y="1431081"/>
            <a:ext cx="7177758" cy="363946"/>
          </a:xfrm>
          <a:prstGeom prst="rect">
            <a:avLst/>
          </a:prstGeom>
          <a:noFill/>
        </p:spPr>
        <p:txBody>
          <a:bodyPr wrap="square">
            <a:spAutoFit/>
          </a:bodyPr>
          <a:lstStyle/>
          <a:p>
            <a:r>
              <a:rPr lang="en-US" dirty="0">
                <a:hlinkClick r:id="rId4"/>
              </a:rPr>
              <a:t>https://www.deepspeed.ai</a:t>
            </a:r>
            <a:endParaRPr lang="en-US" dirty="0"/>
          </a:p>
        </p:txBody>
      </p:sp>
    </p:spTree>
    <p:extLst>
      <p:ext uri="{BB962C8B-B14F-4D97-AF65-F5344CB8AC3E}">
        <p14:creationId xmlns:p14="http://schemas.microsoft.com/office/powerpoint/2010/main" val="190995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CDDF50-17A2-6FD6-247E-F185E9C249ED}"/>
              </a:ext>
            </a:extLst>
          </p:cNvPr>
          <p:cNvSpPr>
            <a:spLocks noGrp="1"/>
          </p:cNvSpPr>
          <p:nvPr>
            <p:ph type="title"/>
          </p:nvPr>
        </p:nvSpPr>
        <p:spPr>
          <a:xfrm>
            <a:off x="120025" y="328683"/>
            <a:ext cx="6053759" cy="492443"/>
          </a:xfrm>
        </p:spPr>
        <p:txBody>
          <a:bodyPr/>
          <a:lstStyle/>
          <a:p>
            <a:r>
              <a:rPr lang="en-US" dirty="0"/>
              <a:t>ONNX Runtime with ACPT</a:t>
            </a:r>
          </a:p>
        </p:txBody>
      </p:sp>
      <p:pic>
        <p:nvPicPr>
          <p:cNvPr id="6" name="ONNX logo">
            <a:extLst>
              <a:ext uri="{FF2B5EF4-FFF2-40B4-BE49-F238E27FC236}">
                <a16:creationId xmlns:a16="http://schemas.microsoft.com/office/drawing/2014/main" id="{A344BF52-5BE8-A3E1-11A3-AF31DB32AAB2}"/>
              </a:ext>
              <a:ext uri="{C183D7F6-B498-43B3-948B-1728B52AA6E4}">
                <adec:decorative xmlns:adec="http://schemas.microsoft.com/office/drawing/2017/decorative" val="1"/>
              </a:ext>
            </a:extLst>
          </p:cNvPr>
          <p:cNvPicPr>
            <a:picLocks noChangeAspect="1"/>
          </p:cNvPicPr>
          <p:nvPr/>
        </p:nvPicPr>
        <p:blipFill>
          <a:blip r:embed="rId3">
            <a:clrChange>
              <a:clrFrom>
                <a:srgbClr val="000103"/>
              </a:clrFrom>
              <a:clrTo>
                <a:srgbClr val="000103">
                  <a:alpha val="0"/>
                </a:srgbClr>
              </a:clrTo>
            </a:clrChange>
            <a:extLst>
              <a:ext uri="{BEBA8EAE-BF5A-486C-A8C5-ECC9F3942E4B}">
                <a14:imgProps xmlns:a14="http://schemas.microsoft.com/office/drawing/2010/main">
                  <a14:imgLayer r:embed="rId4">
                    <a14:imgEffect>
                      <a14:backgroundRemoval t="9028" b="88889" l="4065" r="94106">
                        <a14:foregroundMark x1="10569" y1="49306" x2="10569" y2="49306"/>
                        <a14:foregroundMark x1="8537" y1="51389" x2="8537" y2="51389"/>
                        <a14:foregroundMark x1="4268" y1="50000" x2="4268" y2="51389"/>
                        <a14:foregroundMark x1="19919" y1="87500" x2="19919" y2="87500"/>
                        <a14:foregroundMark x1="48171" y1="38194" x2="48171" y2="38194"/>
                        <a14:foregroundMark x1="56707" y1="39583" x2="56707" y2="39583"/>
                        <a14:foregroundMark x1="72358" y1="39583" x2="72358" y2="39583"/>
                        <a14:foregroundMark x1="86585" y1="37500" x2="86585" y2="37500"/>
                        <a14:foregroundMark x1="94106" y1="32639" x2="94106" y2="32639"/>
                      </a14:backgroundRemoval>
                    </a14:imgEffect>
                  </a14:imgLayer>
                </a14:imgProps>
              </a:ext>
            </a:extLst>
          </a:blip>
          <a:stretch>
            <a:fillRect/>
          </a:stretch>
        </p:blipFill>
        <p:spPr>
          <a:xfrm>
            <a:off x="7466070" y="216850"/>
            <a:ext cx="3285252" cy="961537"/>
          </a:xfrm>
          <a:prstGeom prst="rect">
            <a:avLst/>
          </a:prstGeom>
        </p:spPr>
      </p:pic>
      <p:sp>
        <p:nvSpPr>
          <p:cNvPr id="7" name="Community project created by Meta and Microsoft">
            <a:extLst>
              <a:ext uri="{FF2B5EF4-FFF2-40B4-BE49-F238E27FC236}">
                <a16:creationId xmlns:a16="http://schemas.microsoft.com/office/drawing/2014/main" id="{B8EFD0E0-3746-2743-42D9-A9D289F785F5}"/>
              </a:ext>
            </a:extLst>
          </p:cNvPr>
          <p:cNvSpPr txBox="1">
            <a:spLocks/>
          </p:cNvSpPr>
          <p:nvPr/>
        </p:nvSpPr>
        <p:spPr>
          <a:xfrm>
            <a:off x="550103" y="2355427"/>
            <a:ext cx="5193601" cy="1138773"/>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kern="1200" dirty="0">
                <a:solidFill>
                  <a:schemeClr val="tx1"/>
                </a:solidFill>
                <a:effectLst/>
                <a:latin typeface="+mn-lt"/>
                <a:ea typeface="+mn-ea"/>
                <a:cs typeface="+mn-cs"/>
              </a:rPr>
              <a:t>Flexible and extensible hardware support - </a:t>
            </a:r>
            <a:r>
              <a:rPr lang="en-US" sz="1600" dirty="0"/>
              <a:t>Train in one framework and transfer to another for inference</a:t>
            </a:r>
          </a:p>
          <a:p>
            <a:pPr marL="285750" indent="-285750">
              <a:buFont typeface="Arial" panose="020B0604020202020204" pitchFamily="34" charset="0"/>
              <a:buChar char="•"/>
            </a:pPr>
            <a:r>
              <a:rPr lang="en-US" sz="1600" b="1" kern="1200" dirty="0">
                <a:solidFill>
                  <a:schemeClr val="tx1"/>
                </a:solidFill>
                <a:effectLst/>
                <a:latin typeface="+mn-lt"/>
                <a:ea typeface="+mn-ea"/>
                <a:cs typeface="+mn-cs"/>
              </a:rPr>
              <a:t>Larger Models - </a:t>
            </a:r>
            <a:r>
              <a:rPr lang="en-US" sz="1600" kern="1200" dirty="0">
                <a:solidFill>
                  <a:schemeClr val="tx1"/>
                </a:solidFill>
                <a:effectLst/>
                <a:latin typeface="+mn-lt"/>
                <a:ea typeface="+mn-ea"/>
                <a:cs typeface="+mn-cs"/>
              </a:rPr>
              <a:t>Memory optimizations allow fitting a larger model such as GPT-2 on 16GB GPU, which runs out of memory with stock PyTorch</a:t>
            </a:r>
          </a:p>
          <a:p>
            <a:pPr marL="285750" indent="-285750">
              <a:buFont typeface="Arial" panose="020B0604020202020204" pitchFamily="34" charset="0"/>
              <a:buChar char="•"/>
            </a:pPr>
            <a:r>
              <a:rPr lang="en-US" sz="1600" b="1" kern="1200" dirty="0">
                <a:solidFill>
                  <a:schemeClr val="tx1"/>
                </a:solidFill>
                <a:effectLst/>
                <a:latin typeface="+mn-lt"/>
                <a:ea typeface="+mn-ea"/>
                <a:cs typeface="+mn-cs"/>
              </a:rPr>
              <a:t>Composable with popular acceleration libraries – </a:t>
            </a:r>
            <a:r>
              <a:rPr lang="en-US" sz="1600" kern="1200" dirty="0">
                <a:solidFill>
                  <a:schemeClr val="tx1"/>
                </a:solidFill>
                <a:effectLst/>
                <a:latin typeface="+mn-lt"/>
                <a:ea typeface="+mn-ea"/>
                <a:cs typeface="+mn-cs"/>
              </a:rPr>
              <a:t>For example </a:t>
            </a:r>
            <a:r>
              <a:rPr lang="en-US" sz="1600" kern="1200" dirty="0" err="1">
                <a:solidFill>
                  <a:schemeClr val="tx1"/>
                </a:solidFill>
                <a:effectLst/>
                <a:latin typeface="+mn-lt"/>
                <a:ea typeface="+mn-ea"/>
                <a:cs typeface="+mn-cs"/>
              </a:rPr>
              <a:t>Deepspeed</a:t>
            </a:r>
            <a:r>
              <a:rPr lang="en-US" sz="1600" kern="1200" dirty="0">
                <a:solidFill>
                  <a:schemeClr val="tx1"/>
                </a:solidFill>
                <a:effectLst/>
                <a:latin typeface="+mn-lt"/>
                <a:ea typeface="+mn-ea"/>
                <a:cs typeface="+mn-cs"/>
              </a:rPr>
              <a:t>, </a:t>
            </a:r>
            <a:r>
              <a:rPr lang="en-US" sz="1600" kern="1200" dirty="0" err="1">
                <a:solidFill>
                  <a:schemeClr val="tx1"/>
                </a:solidFill>
                <a:effectLst/>
                <a:latin typeface="+mn-lt"/>
                <a:ea typeface="+mn-ea"/>
                <a:cs typeface="+mn-cs"/>
              </a:rPr>
              <a:t>Fairscale</a:t>
            </a:r>
            <a:r>
              <a:rPr lang="en-US" sz="1600" kern="1200" dirty="0">
                <a:solidFill>
                  <a:schemeClr val="tx1"/>
                </a:solidFill>
                <a:effectLst/>
                <a:latin typeface="+mn-lt"/>
                <a:ea typeface="+mn-ea"/>
                <a:cs typeface="+mn-cs"/>
              </a:rPr>
              <a:t>, Megatron for even faster and more efficient training</a:t>
            </a:r>
          </a:p>
          <a:p>
            <a:pPr marL="285750" indent="-285750">
              <a:buFont typeface="Arial" panose="020B0604020202020204" pitchFamily="34" charset="0"/>
              <a:buChar char="•"/>
            </a:pPr>
            <a:r>
              <a:rPr lang="en-US" sz="1600" b="1" dirty="0">
                <a:solidFill>
                  <a:schemeClr val="tx1"/>
                </a:solidFill>
              </a:rPr>
              <a:t>Built-in optimizations</a:t>
            </a:r>
            <a:r>
              <a:rPr lang="en-US" sz="1600" dirty="0">
                <a:solidFill>
                  <a:schemeClr val="tx1"/>
                </a:solidFill>
              </a:rPr>
              <a:t> that deliver up to </a:t>
            </a:r>
            <a:r>
              <a:rPr lang="en-US" sz="1600" b="1" dirty="0">
                <a:solidFill>
                  <a:schemeClr val="tx1"/>
                </a:solidFill>
              </a:rPr>
              <a:t>17X faster inferencing and up to 1.4X faster training</a:t>
            </a:r>
          </a:p>
          <a:p>
            <a:pPr marL="285750" indent="-285750">
              <a:buFont typeface="Arial" panose="020B0604020202020204" pitchFamily="34" charset="0"/>
              <a:buChar char="•"/>
            </a:pPr>
            <a:r>
              <a:rPr lang="en-US" sz="1600" b="1" dirty="0">
                <a:solidFill>
                  <a:schemeClr val="tx1"/>
                </a:solidFill>
              </a:rPr>
              <a:t>With ORT inference you can easily port </a:t>
            </a:r>
            <a:r>
              <a:rPr lang="en-US" sz="1600" b="1" dirty="0" err="1">
                <a:solidFill>
                  <a:schemeClr val="tx1"/>
                </a:solidFill>
              </a:rPr>
              <a:t>onnx</a:t>
            </a:r>
            <a:r>
              <a:rPr lang="en-US" sz="1600" b="1" dirty="0">
                <a:solidFill>
                  <a:schemeClr val="tx1"/>
                </a:solidFill>
              </a:rPr>
              <a:t> graph for on device training (Coming soon!)</a:t>
            </a:r>
          </a:p>
        </p:txBody>
      </p:sp>
      <p:pic>
        <p:nvPicPr>
          <p:cNvPr id="8" name="Framework Logos">
            <a:extLst>
              <a:ext uri="{FF2B5EF4-FFF2-40B4-BE49-F238E27FC236}">
                <a16:creationId xmlns:a16="http://schemas.microsoft.com/office/drawing/2014/main" id="{2F23606D-EDFA-B018-67C3-4B97869F4FCA}"/>
              </a:ex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Lst>
          </a:blip>
          <a:stretch>
            <a:fillRect/>
          </a:stretch>
        </p:blipFill>
        <p:spPr>
          <a:xfrm>
            <a:off x="6640268" y="5911158"/>
            <a:ext cx="4773582" cy="792549"/>
          </a:xfrm>
          <a:prstGeom prst="rect">
            <a:avLst/>
          </a:prstGeom>
        </p:spPr>
      </p:pic>
      <p:sp>
        <p:nvSpPr>
          <p:cNvPr id="10" name="TextBox 9">
            <a:extLst>
              <a:ext uri="{FF2B5EF4-FFF2-40B4-BE49-F238E27FC236}">
                <a16:creationId xmlns:a16="http://schemas.microsoft.com/office/drawing/2014/main" id="{510AB7DB-2E47-05D3-782E-3F164366D8CB}"/>
              </a:ext>
            </a:extLst>
          </p:cNvPr>
          <p:cNvSpPr txBox="1"/>
          <p:nvPr/>
        </p:nvSpPr>
        <p:spPr>
          <a:xfrm>
            <a:off x="655901" y="1652535"/>
            <a:ext cx="5099323" cy="635559"/>
          </a:xfrm>
          <a:prstGeom prst="rect">
            <a:avLst/>
          </a:prstGeom>
          <a:noFill/>
        </p:spPr>
        <p:txBody>
          <a:bodyPr wrap="square">
            <a:spAutoFit/>
          </a:bodyPr>
          <a:lstStyle/>
          <a:p>
            <a:r>
              <a:rPr lang="en-US" b="1" i="0" dirty="0">
                <a:effectLst/>
                <a:latin typeface="Lato" panose="020F0502020204030203" pitchFamily="34" charset="0"/>
              </a:rPr>
              <a:t>Use ONNX Runtime (ORT) with the platform of your choice</a:t>
            </a:r>
          </a:p>
        </p:txBody>
      </p:sp>
      <p:sp>
        <p:nvSpPr>
          <p:cNvPr id="13" name="TextBox 12">
            <a:extLst>
              <a:ext uri="{FF2B5EF4-FFF2-40B4-BE49-F238E27FC236}">
                <a16:creationId xmlns:a16="http://schemas.microsoft.com/office/drawing/2014/main" id="{65396D2F-B438-5FF1-48A1-B4B373272650}"/>
              </a:ext>
            </a:extLst>
          </p:cNvPr>
          <p:cNvSpPr txBox="1"/>
          <p:nvPr/>
        </p:nvSpPr>
        <p:spPr>
          <a:xfrm>
            <a:off x="482286" y="933781"/>
            <a:ext cx="6891734" cy="635559"/>
          </a:xfrm>
          <a:prstGeom prst="rect">
            <a:avLst/>
          </a:prstGeom>
          <a:noFill/>
        </p:spPr>
        <p:txBody>
          <a:bodyPr wrap="square">
            <a:spAutoFit/>
          </a:bodyPr>
          <a:lstStyle/>
          <a:p>
            <a:r>
              <a:rPr lang="en-US" dirty="0">
                <a:hlinkClick r:id="rId7"/>
              </a:rPr>
              <a:t>https://onnxruntime.ai/</a:t>
            </a:r>
            <a:endParaRPr lang="en-US" dirty="0"/>
          </a:p>
          <a:p>
            <a:endParaRPr lang="en-US" dirty="0"/>
          </a:p>
        </p:txBody>
      </p:sp>
      <p:sp>
        <p:nvSpPr>
          <p:cNvPr id="4" name="TextBox 3">
            <a:extLst>
              <a:ext uri="{FF2B5EF4-FFF2-40B4-BE49-F238E27FC236}">
                <a16:creationId xmlns:a16="http://schemas.microsoft.com/office/drawing/2014/main" id="{D7DB7651-7443-1E60-974C-0112F986EE53}"/>
              </a:ext>
            </a:extLst>
          </p:cNvPr>
          <p:cNvSpPr txBox="1"/>
          <p:nvPr/>
        </p:nvSpPr>
        <p:spPr>
          <a:xfrm>
            <a:off x="6681293" y="1970315"/>
            <a:ext cx="4854806" cy="3447098"/>
          </a:xfrm>
          <a:prstGeom prst="rect">
            <a:avLst/>
          </a:prstGeom>
          <a:noFill/>
        </p:spPr>
        <p:txBody>
          <a:bodyPr wrap="square">
            <a:spAutoFit/>
          </a:bodyPr>
          <a:lstStyle/>
          <a:p>
            <a:pP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Easily wrap existing model.</a:t>
            </a:r>
          </a:p>
          <a:p>
            <a:pPr algn="l" defTabSz="932472" fontAlgn="base">
              <a:spcBef>
                <a:spcPct val="0"/>
              </a:spcBef>
              <a:spcAft>
                <a:spcPct val="0"/>
              </a:spcAft>
            </a:pPr>
            <a:r>
              <a:rPr lang="en-US" sz="1800" b="1" dirty="0">
                <a:gradFill>
                  <a:gsLst>
                    <a:gs pos="0">
                      <a:srgbClr val="FFFFFF"/>
                    </a:gs>
                    <a:gs pos="100000">
                      <a:srgbClr val="FFFFFF"/>
                    </a:gs>
                  </a:gsLst>
                  <a:lin ang="5400000" scaled="0"/>
                </a:gradFill>
                <a:ea typeface="Segoe UI" pitchFamily="34" charset="0"/>
                <a:cs typeface="Segoe UI" pitchFamily="34" charset="0"/>
              </a:rPr>
              <a:t>ORT Training:  </a:t>
            </a:r>
          </a:p>
          <a:p>
            <a:pPr algn="l"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Converts model to ONNX format.</a:t>
            </a:r>
          </a:p>
          <a:p>
            <a:pPr algn="l"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Builds forward and backward graphs</a:t>
            </a:r>
          </a:p>
          <a:p>
            <a:r>
              <a:rPr lang="en-US" sz="1800" dirty="0">
                <a:solidFill>
                  <a:schemeClr val="bg1"/>
                </a:solidFill>
                <a:highlight>
                  <a:srgbClr val="FFFF00"/>
                </a:highlight>
                <a:latin typeface="Consolas"/>
              </a:rPr>
              <a:t>model = </a:t>
            </a:r>
            <a:r>
              <a:rPr lang="en-US" sz="1800" dirty="0" err="1">
                <a:solidFill>
                  <a:schemeClr val="bg1"/>
                </a:solidFill>
                <a:highlight>
                  <a:srgbClr val="FFFF00"/>
                </a:highlight>
                <a:latin typeface="Consolas"/>
              </a:rPr>
              <a:t>ORTModule</a:t>
            </a:r>
            <a:r>
              <a:rPr lang="en-US" sz="1800" dirty="0">
                <a:solidFill>
                  <a:schemeClr val="bg1"/>
                </a:solidFill>
                <a:highlight>
                  <a:srgbClr val="FFFF00"/>
                </a:highlight>
                <a:latin typeface="Consolas"/>
              </a:rPr>
              <a:t>(model)</a:t>
            </a:r>
          </a:p>
          <a:p>
            <a:endParaRPr lang="en-US" sz="1800" dirty="0">
              <a:solidFill>
                <a:schemeClr val="bg1"/>
              </a:solidFill>
              <a:highlight>
                <a:srgbClr val="FFFF00"/>
              </a:highlight>
              <a:latin typeface="Consolas"/>
            </a:endParaRPr>
          </a:p>
          <a:p>
            <a:endParaRPr lang="en-US" sz="1800" dirty="0">
              <a:solidFill>
                <a:schemeClr val="bg1"/>
              </a:solidFill>
              <a:highlight>
                <a:srgbClr val="FFFF00"/>
              </a:highlight>
              <a:latin typeface="Consolas"/>
            </a:endParaRPr>
          </a:p>
          <a:p>
            <a:r>
              <a:rPr lang="en-US" sz="1800" b="1" dirty="0">
                <a:latin typeface="Consolas"/>
              </a:rPr>
              <a:t>ORT Inference:</a:t>
            </a:r>
          </a:p>
          <a:p>
            <a:r>
              <a:rPr lang="en-US" sz="2000" b="0" i="0" dirty="0">
                <a:solidFill>
                  <a:schemeClr val="bg1"/>
                </a:solidFill>
                <a:effectLst/>
                <a:highlight>
                  <a:srgbClr val="FFFF00"/>
                </a:highlight>
                <a:latin typeface="SFMono-Regular"/>
              </a:rPr>
              <a:t>import </a:t>
            </a:r>
            <a:r>
              <a:rPr lang="en-US" sz="2000" b="0" i="0" dirty="0" err="1">
                <a:solidFill>
                  <a:schemeClr val="bg1"/>
                </a:solidFill>
                <a:effectLst/>
                <a:highlight>
                  <a:srgbClr val="FFFF00"/>
                </a:highlight>
                <a:latin typeface="SFMono-Regular"/>
              </a:rPr>
              <a:t>onnxruntime</a:t>
            </a:r>
            <a:r>
              <a:rPr lang="en-US" sz="2000" b="0" i="0" dirty="0">
                <a:solidFill>
                  <a:schemeClr val="bg1"/>
                </a:solidFill>
                <a:effectLst/>
                <a:highlight>
                  <a:srgbClr val="FFFF00"/>
                </a:highlight>
                <a:latin typeface="SFMono-Regular"/>
              </a:rPr>
              <a:t> as ort </a:t>
            </a:r>
          </a:p>
          <a:p>
            <a:r>
              <a:rPr lang="en-US" sz="1400" b="0" i="1" dirty="0">
                <a:effectLst/>
                <a:latin typeface="SFMono-Regular"/>
              </a:rPr>
              <a:t># Load the model and create </a:t>
            </a:r>
            <a:r>
              <a:rPr lang="en-US" sz="1400" b="0" i="1" dirty="0" err="1">
                <a:effectLst/>
                <a:latin typeface="SFMono-Regular"/>
              </a:rPr>
              <a:t>InferenceSession</a:t>
            </a:r>
            <a:r>
              <a:rPr lang="en-US" sz="1400" b="0" i="0" dirty="0">
                <a:effectLst/>
                <a:latin typeface="SFMono-Regular"/>
              </a:rPr>
              <a:t> </a:t>
            </a:r>
          </a:p>
          <a:p>
            <a:r>
              <a:rPr lang="en-US" sz="2000" b="0" i="0" dirty="0" err="1">
                <a:effectLst/>
                <a:latin typeface="SFMono-Regular"/>
              </a:rPr>
              <a:t>model_path</a:t>
            </a:r>
            <a:r>
              <a:rPr lang="en-US" sz="2000" b="0" i="0" dirty="0">
                <a:effectLst/>
                <a:latin typeface="SFMono-Regular"/>
              </a:rPr>
              <a:t> = "path/to/your/</a:t>
            </a:r>
            <a:r>
              <a:rPr lang="en-US" sz="2000" b="0" i="0" dirty="0" err="1">
                <a:effectLst/>
                <a:latin typeface="SFMono-Regular"/>
              </a:rPr>
              <a:t>onnx</a:t>
            </a:r>
            <a:r>
              <a:rPr lang="en-US" sz="2000" b="0" i="0" dirty="0">
                <a:effectLst/>
                <a:latin typeface="SFMono-Regular"/>
              </a:rPr>
              <a:t>/model" session = </a:t>
            </a:r>
            <a:r>
              <a:rPr lang="en-US" sz="2000" b="0" i="0" dirty="0" err="1">
                <a:solidFill>
                  <a:schemeClr val="bg1"/>
                </a:solidFill>
                <a:effectLst/>
                <a:highlight>
                  <a:srgbClr val="FFFF00"/>
                </a:highlight>
                <a:latin typeface="SFMono-Regular"/>
              </a:rPr>
              <a:t>ort.InferenceSession</a:t>
            </a:r>
            <a:r>
              <a:rPr lang="en-US" sz="2000" b="0" i="0" dirty="0">
                <a:solidFill>
                  <a:schemeClr val="bg1"/>
                </a:solidFill>
                <a:effectLst/>
                <a:highlight>
                  <a:srgbClr val="FFFF00"/>
                </a:highlight>
                <a:latin typeface="SFMono-Regular"/>
              </a:rPr>
              <a:t>(</a:t>
            </a:r>
            <a:r>
              <a:rPr lang="en-US" sz="2000" b="0" i="0" dirty="0" err="1">
                <a:solidFill>
                  <a:schemeClr val="bg1"/>
                </a:solidFill>
                <a:effectLst/>
                <a:highlight>
                  <a:srgbClr val="FFFF00"/>
                </a:highlight>
                <a:latin typeface="SFMono-Regular"/>
              </a:rPr>
              <a:t>model_path</a:t>
            </a:r>
            <a:r>
              <a:rPr lang="en-US" sz="2000" b="0" i="0" dirty="0">
                <a:solidFill>
                  <a:schemeClr val="bg1"/>
                </a:solidFill>
                <a:effectLst/>
                <a:highlight>
                  <a:srgbClr val="FFFF00"/>
                </a:highlight>
                <a:latin typeface="SFMono-Regular"/>
              </a:rPr>
              <a:t>)</a:t>
            </a:r>
            <a:endParaRPr lang="en-US" sz="2000" b="0" i="1" dirty="0">
              <a:solidFill>
                <a:schemeClr val="bg1"/>
              </a:solidFill>
              <a:effectLst/>
              <a:latin typeface="SFMono-Regular"/>
            </a:endParaRPr>
          </a:p>
        </p:txBody>
      </p:sp>
    </p:spTree>
    <p:extLst>
      <p:ext uri="{BB962C8B-B14F-4D97-AF65-F5344CB8AC3E}">
        <p14:creationId xmlns:p14="http://schemas.microsoft.com/office/powerpoint/2010/main" val="18387843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CDDF50-17A2-6FD6-247E-F185E9C249ED}"/>
              </a:ext>
            </a:extLst>
          </p:cNvPr>
          <p:cNvSpPr>
            <a:spLocks noGrp="1"/>
          </p:cNvSpPr>
          <p:nvPr>
            <p:ph type="title"/>
          </p:nvPr>
        </p:nvSpPr>
        <p:spPr>
          <a:xfrm>
            <a:off x="120025" y="328683"/>
            <a:ext cx="6053759" cy="492443"/>
          </a:xfrm>
        </p:spPr>
        <p:txBody>
          <a:bodyPr/>
          <a:lstStyle/>
          <a:p>
            <a:r>
              <a:rPr lang="en-US" dirty="0"/>
              <a:t>ONNX Runtime with ACPT</a:t>
            </a:r>
          </a:p>
        </p:txBody>
      </p:sp>
      <p:pic>
        <p:nvPicPr>
          <p:cNvPr id="8" name="Framework Logos">
            <a:extLst>
              <a:ext uri="{FF2B5EF4-FFF2-40B4-BE49-F238E27FC236}">
                <a16:creationId xmlns:a16="http://schemas.microsoft.com/office/drawing/2014/main" id="{2F23606D-EDFA-B018-67C3-4B97869F4FCA}"/>
              </a:ext>
              <a:ext uri="{C183D7F6-B498-43B3-948B-1728B52AA6E4}">
                <adec:decorative xmlns:adec="http://schemas.microsoft.com/office/drawing/2017/decorative" val="1"/>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Effect>
                      <a14:brightnessContrast bright="40000" contrast="40000"/>
                    </a14:imgEffect>
                  </a14:imgLayer>
                </a14:imgProps>
              </a:ext>
            </a:extLst>
          </a:blip>
          <a:stretch>
            <a:fillRect/>
          </a:stretch>
        </p:blipFill>
        <p:spPr>
          <a:xfrm>
            <a:off x="7066646" y="178629"/>
            <a:ext cx="4773582" cy="792549"/>
          </a:xfrm>
          <a:prstGeom prst="rect">
            <a:avLst/>
          </a:prstGeom>
        </p:spPr>
      </p:pic>
      <p:sp>
        <p:nvSpPr>
          <p:cNvPr id="13" name="TextBox 12">
            <a:extLst>
              <a:ext uri="{FF2B5EF4-FFF2-40B4-BE49-F238E27FC236}">
                <a16:creationId xmlns:a16="http://schemas.microsoft.com/office/drawing/2014/main" id="{65396D2F-B438-5FF1-48A1-B4B373272650}"/>
              </a:ext>
            </a:extLst>
          </p:cNvPr>
          <p:cNvSpPr txBox="1"/>
          <p:nvPr/>
        </p:nvSpPr>
        <p:spPr>
          <a:xfrm>
            <a:off x="768102" y="949643"/>
            <a:ext cx="6748490" cy="635559"/>
          </a:xfrm>
          <a:prstGeom prst="rect">
            <a:avLst/>
          </a:prstGeom>
          <a:noFill/>
        </p:spPr>
        <p:txBody>
          <a:bodyPr wrap="square">
            <a:spAutoFit/>
          </a:bodyPr>
          <a:lstStyle/>
          <a:p>
            <a:r>
              <a:rPr lang="en-US" dirty="0">
                <a:hlinkClick r:id="rId5"/>
              </a:rPr>
              <a:t>https://onnxruntime.ai/</a:t>
            </a:r>
            <a:endParaRPr lang="en-US" dirty="0"/>
          </a:p>
          <a:p>
            <a:endParaRPr lang="en-US" dirty="0"/>
          </a:p>
        </p:txBody>
      </p:sp>
      <p:sp>
        <p:nvSpPr>
          <p:cNvPr id="2" name="TextBox 1">
            <a:extLst>
              <a:ext uri="{FF2B5EF4-FFF2-40B4-BE49-F238E27FC236}">
                <a16:creationId xmlns:a16="http://schemas.microsoft.com/office/drawing/2014/main" id="{7DE55200-4EB1-A1FB-CAE1-4487792DB78B}"/>
              </a:ext>
            </a:extLst>
          </p:cNvPr>
          <p:cNvSpPr txBox="1"/>
          <p:nvPr/>
        </p:nvSpPr>
        <p:spPr>
          <a:xfrm>
            <a:off x="6730737" y="5675238"/>
            <a:ext cx="4091233" cy="138499"/>
          </a:xfrm>
          <a:prstGeom prst="rect">
            <a:avLst/>
          </a:prstGeom>
          <a:noFill/>
        </p:spPr>
        <p:txBody>
          <a:bodyPr wrap="square" lIns="0" tIns="0" rIns="0" bIns="0" rtlCol="0">
            <a:spAutoFit/>
          </a:bodyPr>
          <a:lstStyle/>
          <a:p>
            <a:pPr algn="l"/>
            <a:r>
              <a:rPr lang="en-US" sz="900" dirty="0"/>
              <a:t>Pytorch 2.0 ,  ORT 1.14.1 , </a:t>
            </a:r>
            <a:r>
              <a:rPr lang="en-US" sz="900" dirty="0" err="1"/>
              <a:t>deepspeed</a:t>
            </a:r>
            <a:r>
              <a:rPr lang="en-US" sz="900" dirty="0"/>
              <a:t> nightly 4/28</a:t>
            </a:r>
            <a:endParaRPr lang="en-US" sz="900" dirty="0">
              <a:gradFill>
                <a:gsLst>
                  <a:gs pos="2917">
                    <a:schemeClr val="tx1"/>
                  </a:gs>
                  <a:gs pos="30000">
                    <a:schemeClr val="tx1"/>
                  </a:gs>
                </a:gsLst>
                <a:lin ang="5400000" scaled="0"/>
              </a:gradFill>
            </a:endParaRPr>
          </a:p>
        </p:txBody>
      </p:sp>
      <p:pic>
        <p:nvPicPr>
          <p:cNvPr id="1026" name="Picture 2" descr="ONNX Runtime Training Benchmark">
            <a:extLst>
              <a:ext uri="{FF2B5EF4-FFF2-40B4-BE49-F238E27FC236}">
                <a16:creationId xmlns:a16="http://schemas.microsoft.com/office/drawing/2014/main" id="{C5334D40-5D9A-6272-1C12-4C1DA660A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556" y="1592140"/>
            <a:ext cx="5012918" cy="34103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3273E0-AEA2-3418-A4DC-8AAEAA84D9F9}"/>
              </a:ext>
            </a:extLst>
          </p:cNvPr>
          <p:cNvSpPr txBox="1"/>
          <p:nvPr/>
        </p:nvSpPr>
        <p:spPr>
          <a:xfrm>
            <a:off x="642556" y="5319931"/>
            <a:ext cx="5012918" cy="907171"/>
          </a:xfrm>
          <a:prstGeom prst="rect">
            <a:avLst/>
          </a:prstGeom>
          <a:noFill/>
        </p:spPr>
        <p:txBody>
          <a:bodyPr wrap="square">
            <a:spAutoFit/>
          </a:bodyPr>
          <a:lstStyle/>
          <a:p>
            <a:r>
              <a:rPr lang="en-US" b="1" i="0" dirty="0">
                <a:effectLst/>
                <a:latin typeface="Source Sans Pro" panose="020B0503030403020204" pitchFamily="34" charset="0"/>
              </a:rPr>
              <a:t> 39% to 130%</a:t>
            </a:r>
            <a:r>
              <a:rPr lang="en-US" b="0" i="0" dirty="0">
                <a:solidFill>
                  <a:srgbClr val="4B5563"/>
                </a:solidFill>
                <a:effectLst/>
                <a:latin typeface="Source Sans Pro" panose="020B0503030403020204" pitchFamily="34" charset="0"/>
              </a:rPr>
              <a:t> </a:t>
            </a:r>
            <a:r>
              <a:rPr lang="en-US" b="0" i="0" dirty="0">
                <a:effectLst/>
                <a:latin typeface="Source Sans Pro" panose="020B0503030403020204" pitchFamily="34" charset="0"/>
              </a:rPr>
              <a:t>for Hugging Face models with Optimum when </a:t>
            </a:r>
            <a:r>
              <a:rPr lang="en-US" b="1" i="0" dirty="0">
                <a:effectLst/>
                <a:latin typeface="Source Sans Pro" panose="020B0503030403020204" pitchFamily="34" charset="0"/>
              </a:rPr>
              <a:t>using ONNX Runtime and </a:t>
            </a:r>
            <a:r>
              <a:rPr lang="en-US" b="1" i="0" dirty="0" err="1">
                <a:effectLst/>
                <a:latin typeface="Source Sans Pro" panose="020B0503030403020204" pitchFamily="34" charset="0"/>
              </a:rPr>
              <a:t>DeepSpeed</a:t>
            </a:r>
            <a:r>
              <a:rPr lang="en-US" b="1" i="0" dirty="0">
                <a:effectLst/>
                <a:latin typeface="Source Sans Pro" panose="020B0503030403020204" pitchFamily="34" charset="0"/>
              </a:rPr>
              <a:t> </a:t>
            </a:r>
            <a:r>
              <a:rPr lang="en-US" b="1" i="0" dirty="0" err="1">
                <a:effectLst/>
                <a:latin typeface="Source Sans Pro" panose="020B0503030403020204" pitchFamily="34" charset="0"/>
              </a:rPr>
              <a:t>ZeRO</a:t>
            </a:r>
            <a:r>
              <a:rPr lang="en-US" b="1" i="0" dirty="0">
                <a:effectLst/>
                <a:latin typeface="Source Sans Pro" panose="020B0503030403020204" pitchFamily="34" charset="0"/>
              </a:rPr>
              <a:t> Stage 1</a:t>
            </a:r>
            <a:r>
              <a:rPr lang="en-US" b="0" i="0" dirty="0">
                <a:effectLst/>
                <a:latin typeface="Source Sans Pro" panose="020B0503030403020204" pitchFamily="34" charset="0"/>
              </a:rPr>
              <a:t> for training</a:t>
            </a:r>
            <a:endParaRPr lang="en-US" dirty="0"/>
          </a:p>
        </p:txBody>
      </p:sp>
      <p:sp>
        <p:nvSpPr>
          <p:cNvPr id="12" name="TextBox 11">
            <a:extLst>
              <a:ext uri="{FF2B5EF4-FFF2-40B4-BE49-F238E27FC236}">
                <a16:creationId xmlns:a16="http://schemas.microsoft.com/office/drawing/2014/main" id="{82F9A175-539A-D4DD-CF95-0C3875AEF687}"/>
              </a:ext>
            </a:extLst>
          </p:cNvPr>
          <p:cNvSpPr txBox="1"/>
          <p:nvPr/>
        </p:nvSpPr>
        <p:spPr>
          <a:xfrm>
            <a:off x="867266" y="6376581"/>
            <a:ext cx="5012918" cy="276999"/>
          </a:xfrm>
          <a:prstGeom prst="rect">
            <a:avLst/>
          </a:prstGeom>
          <a:noFill/>
        </p:spPr>
        <p:txBody>
          <a:bodyPr wrap="square">
            <a:spAutoFit/>
          </a:bodyPr>
          <a:lstStyle/>
          <a:p>
            <a:r>
              <a:rPr lang="en-US" sz="1200" dirty="0">
                <a:hlinkClick r:id="rId7"/>
              </a:rPr>
              <a:t>How to accelerate training with ONNX Runtime (huggingface.co)</a:t>
            </a:r>
            <a:endParaRPr lang="en-US" sz="1200" dirty="0"/>
          </a:p>
        </p:txBody>
      </p:sp>
      <p:graphicFrame>
        <p:nvGraphicFramePr>
          <p:cNvPr id="4" name="Chart 3">
            <a:extLst>
              <a:ext uri="{FF2B5EF4-FFF2-40B4-BE49-F238E27FC236}">
                <a16:creationId xmlns:a16="http://schemas.microsoft.com/office/drawing/2014/main" id="{245BE746-7A45-A95E-DA3F-133D81E01D55}"/>
              </a:ext>
            </a:extLst>
          </p:cNvPr>
          <p:cNvGraphicFramePr>
            <a:graphicFrameLocks/>
          </p:cNvGraphicFramePr>
          <p:nvPr>
            <p:extLst>
              <p:ext uri="{D42A27DB-BD31-4B8C-83A1-F6EECF244321}">
                <p14:modId xmlns:p14="http://schemas.microsoft.com/office/powerpoint/2010/main" val="336141602"/>
              </p:ext>
            </p:extLst>
          </p:nvPr>
        </p:nvGraphicFramePr>
        <p:xfrm>
          <a:off x="6389562" y="1713719"/>
          <a:ext cx="5012918" cy="3876995"/>
        </p:xfrm>
        <a:graphic>
          <a:graphicData uri="http://schemas.openxmlformats.org/drawingml/2006/chart">
            <c:chart xmlns:c="http://schemas.openxmlformats.org/drawingml/2006/chart" xmlns:r="http://schemas.openxmlformats.org/officeDocument/2006/relationships" r:id="rId8"/>
          </a:graphicData>
        </a:graphic>
      </p:graphicFrame>
      <p:sp>
        <p:nvSpPr>
          <p:cNvPr id="7" name="TextBox 6">
            <a:extLst>
              <a:ext uri="{FF2B5EF4-FFF2-40B4-BE49-F238E27FC236}">
                <a16:creationId xmlns:a16="http://schemas.microsoft.com/office/drawing/2014/main" id="{1ACBA13B-BEBB-469A-97B5-F4E1FC57313F}"/>
              </a:ext>
            </a:extLst>
          </p:cNvPr>
          <p:cNvSpPr txBox="1"/>
          <p:nvPr/>
        </p:nvSpPr>
        <p:spPr>
          <a:xfrm>
            <a:off x="642556" y="5009441"/>
            <a:ext cx="6747510" cy="584775"/>
          </a:xfrm>
          <a:prstGeom prst="rect">
            <a:avLst/>
          </a:prstGeom>
          <a:noFill/>
        </p:spPr>
        <p:txBody>
          <a:bodyPr wrap="square">
            <a:spAutoFit/>
          </a:bodyPr>
          <a:lstStyle/>
          <a:p>
            <a:r>
              <a:rPr lang="en-US" sz="800" dirty="0"/>
              <a:t>PyTorch: 1.14.0.dev20221103+cu116; ORT: 1.14.0.dev20221103001+cu116; </a:t>
            </a:r>
            <a:r>
              <a:rPr lang="en-US" sz="800" dirty="0" err="1"/>
              <a:t>DeepSpeed</a:t>
            </a:r>
            <a:r>
              <a:rPr lang="en-US" sz="800" dirty="0"/>
              <a:t>: 0.6.6; </a:t>
            </a:r>
            <a:r>
              <a:rPr lang="en-US" sz="800" dirty="0" err="1"/>
              <a:t>HuggingFace</a:t>
            </a:r>
            <a:r>
              <a:rPr lang="en-US" sz="800" dirty="0"/>
              <a:t>: 4</a:t>
            </a:r>
          </a:p>
          <a:p>
            <a:r>
              <a:rPr lang="en-US" sz="800" dirty="0"/>
              <a:t>.24.0.dev0; Optimum: 1.4.1.dev0; </a:t>
            </a:r>
            <a:r>
              <a:rPr lang="en-US" sz="800" dirty="0" err="1"/>
              <a:t>Cuda</a:t>
            </a:r>
            <a:r>
              <a:rPr lang="en-US" sz="800" dirty="0"/>
              <a:t>: 11.6.2</a:t>
            </a:r>
          </a:p>
          <a:p>
            <a:endParaRPr lang="en-US" sz="800" dirty="0"/>
          </a:p>
          <a:p>
            <a:endParaRPr lang="en-US" sz="800" dirty="0"/>
          </a:p>
        </p:txBody>
      </p:sp>
    </p:spTree>
    <p:extLst>
      <p:ext uri="{BB962C8B-B14F-4D97-AF65-F5344CB8AC3E}">
        <p14:creationId xmlns:p14="http://schemas.microsoft.com/office/powerpoint/2010/main" val="12778339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E1C8-DB10-E31E-72A2-5A98E060A01A}"/>
              </a:ext>
            </a:extLst>
          </p:cNvPr>
          <p:cNvSpPr>
            <a:spLocks noGrp="1"/>
          </p:cNvSpPr>
          <p:nvPr>
            <p:ph type="title"/>
          </p:nvPr>
        </p:nvSpPr>
        <p:spPr>
          <a:xfrm>
            <a:off x="213647" y="134148"/>
            <a:ext cx="5223473" cy="492443"/>
          </a:xfrm>
        </p:spPr>
        <p:txBody>
          <a:bodyPr/>
          <a:lstStyle/>
          <a:p>
            <a:r>
              <a:rPr lang="en-US" dirty="0"/>
              <a:t>Nebula with ACPT</a:t>
            </a:r>
          </a:p>
        </p:txBody>
      </p:sp>
      <p:sp>
        <p:nvSpPr>
          <p:cNvPr id="3" name="Text Placeholder 2">
            <a:extLst>
              <a:ext uri="{FF2B5EF4-FFF2-40B4-BE49-F238E27FC236}">
                <a16:creationId xmlns:a16="http://schemas.microsoft.com/office/drawing/2014/main" id="{1C6D60B0-7818-B5FD-C78D-D5029A2B7CD2}"/>
              </a:ext>
            </a:extLst>
          </p:cNvPr>
          <p:cNvSpPr>
            <a:spLocks noGrp="1"/>
          </p:cNvSpPr>
          <p:nvPr>
            <p:ph type="body" sz="quarter" idx="12"/>
          </p:nvPr>
        </p:nvSpPr>
        <p:spPr>
          <a:xfrm>
            <a:off x="768102" y="1698068"/>
            <a:ext cx="4848233" cy="4216539"/>
          </a:xfrm>
        </p:spPr>
        <p:txBody>
          <a:bodyPr/>
          <a:lstStyle/>
          <a:p>
            <a:pPr marL="285750" indent="-285750">
              <a:buFont typeface="Arial" panose="020B0604020202020204" pitchFamily="34" charset="0"/>
              <a:buChar char="•"/>
            </a:pPr>
            <a:r>
              <a:rPr lang="en-US" b="1" i="0" dirty="0">
                <a:solidFill>
                  <a:schemeClr val="tx1"/>
                </a:solidFill>
                <a:effectLst/>
                <a:latin typeface="Segoe UI" panose="020B0502040204020203" pitchFamily="34" charset="0"/>
              </a:rPr>
              <a:t>Boost Checkpoint Speed and Reduce Cost with Nebula (Preview)</a:t>
            </a:r>
            <a:endParaRPr lang="en-US" b="1" i="0" dirty="0">
              <a:effectLst/>
              <a:latin typeface="Segoe UI" panose="020B0502040204020203" pitchFamily="34" charset="0"/>
            </a:endParaRPr>
          </a:p>
          <a:p>
            <a:pPr marL="285750" indent="-285750">
              <a:buFont typeface="Arial" panose="020B0604020202020204" pitchFamily="34" charset="0"/>
              <a:buChar char="•"/>
            </a:pPr>
            <a:r>
              <a:rPr lang="en-US" dirty="0">
                <a:solidFill>
                  <a:schemeClr val="tx1"/>
                </a:solidFill>
                <a:latin typeface="Segoe UI" panose="020B0502040204020203" pitchFamily="34" charset="0"/>
              </a:rPr>
              <a:t>H</a:t>
            </a:r>
            <a:r>
              <a:rPr lang="en-US" b="0" i="0" dirty="0">
                <a:solidFill>
                  <a:schemeClr val="tx1"/>
                </a:solidFill>
                <a:effectLst/>
                <a:latin typeface="Segoe UI" panose="020B0502040204020203" pitchFamily="34" charset="0"/>
              </a:rPr>
              <a:t>igh-speed checkpointing solution for distributed large-scale model training jobs using PyTorch</a:t>
            </a:r>
          </a:p>
          <a:p>
            <a:pPr marL="285750" indent="-285750">
              <a:buFont typeface="Arial" panose="020B0604020202020204" pitchFamily="34" charset="0"/>
              <a:buChar char="•"/>
            </a:pPr>
            <a:r>
              <a:rPr lang="en-US" b="0" i="0" dirty="0">
                <a:solidFill>
                  <a:schemeClr val="tx1"/>
                </a:solidFill>
                <a:effectLst/>
                <a:latin typeface="Segoe UI" panose="020B0502040204020203" pitchFamily="34" charset="0"/>
              </a:rPr>
              <a:t>Nebula can reduce checkpoint times from hours to seconds - potentially saving 95% to 99.9% of time</a:t>
            </a:r>
          </a:p>
          <a:p>
            <a:pPr marL="285750" indent="-285750">
              <a:buFont typeface="Arial" panose="020B0604020202020204" pitchFamily="34" charset="0"/>
              <a:buChar char="•"/>
            </a:pPr>
            <a:r>
              <a:rPr lang="en-US" b="0" i="0" dirty="0">
                <a:solidFill>
                  <a:schemeClr val="tx1"/>
                </a:solidFill>
                <a:effectLst/>
                <a:latin typeface="Segoe UI" panose="020B0502040204020203" pitchFamily="34" charset="0"/>
              </a:rPr>
              <a:t>Offers a simple way to monitor and view checkpoint lifecycles</a:t>
            </a:r>
          </a:p>
          <a:p>
            <a:pPr marL="285750" indent="-285750">
              <a:buFont typeface="Arial" panose="020B0604020202020204" pitchFamily="34" charset="0"/>
              <a:buChar char="•"/>
            </a:pPr>
            <a:r>
              <a:rPr lang="en-US" b="1" dirty="0">
                <a:solidFill>
                  <a:schemeClr val="tx1"/>
                </a:solidFill>
                <a:latin typeface="Segoe UI" panose="020B0502040204020203" pitchFamily="34" charset="0"/>
              </a:rPr>
              <a:t>O</a:t>
            </a:r>
            <a:r>
              <a:rPr lang="en-US" b="1" i="0" dirty="0">
                <a:solidFill>
                  <a:schemeClr val="tx1"/>
                </a:solidFill>
                <a:effectLst/>
                <a:latin typeface="Segoe UI" panose="020B0502040204020203" pitchFamily="34" charset="0"/>
              </a:rPr>
              <a:t>nly available in the Azure Container for PyTorch (ACPT) </a:t>
            </a:r>
            <a:r>
              <a:rPr lang="en-US" b="0" i="0" dirty="0">
                <a:solidFill>
                  <a:schemeClr val="tx1"/>
                </a:solidFill>
                <a:effectLst/>
                <a:latin typeface="Segoe UI" panose="020B0502040204020203" pitchFamily="34" charset="0"/>
              </a:rPr>
              <a:t>curated environment on Azure Machine Learning</a:t>
            </a:r>
            <a:endParaRPr lang="en-US" dirty="0">
              <a:solidFill>
                <a:schemeClr val="tx1"/>
              </a:solidFill>
              <a:latin typeface="Segoe UI" panose="020B0502040204020203" pitchFamily="34" charset="0"/>
            </a:endParaRPr>
          </a:p>
        </p:txBody>
      </p:sp>
      <p:sp>
        <p:nvSpPr>
          <p:cNvPr id="10" name="TextBox 9">
            <a:extLst>
              <a:ext uri="{FF2B5EF4-FFF2-40B4-BE49-F238E27FC236}">
                <a16:creationId xmlns:a16="http://schemas.microsoft.com/office/drawing/2014/main" id="{1A50BCF1-3608-A536-9232-3774004B266D}"/>
              </a:ext>
            </a:extLst>
          </p:cNvPr>
          <p:cNvSpPr txBox="1"/>
          <p:nvPr/>
        </p:nvSpPr>
        <p:spPr>
          <a:xfrm>
            <a:off x="931962" y="5422362"/>
            <a:ext cx="6748490" cy="907171"/>
          </a:xfrm>
          <a:prstGeom prst="rect">
            <a:avLst/>
          </a:prstGeom>
          <a:noFill/>
        </p:spPr>
        <p:txBody>
          <a:bodyPr wrap="square">
            <a:spAutoFit/>
          </a:bodyPr>
          <a:lstStyle/>
          <a:p>
            <a:endParaRPr lang="en-US" b="1" dirty="0">
              <a:latin typeface="Segoe UI" panose="020B0502040204020203" pitchFamily="34" charset="0"/>
            </a:endParaRPr>
          </a:p>
          <a:p>
            <a:endParaRPr lang="en-US" b="1" i="0" dirty="0">
              <a:effectLst/>
              <a:latin typeface="Segoe UI" panose="020B0502040204020203" pitchFamily="34" charset="0"/>
            </a:endParaRPr>
          </a:p>
          <a:p>
            <a:endParaRPr lang="en-US" b="1" dirty="0">
              <a:latin typeface="Segoe UI" panose="020B0502040204020203" pitchFamily="34" charset="0"/>
            </a:endParaRPr>
          </a:p>
        </p:txBody>
      </p:sp>
      <p:sp>
        <p:nvSpPr>
          <p:cNvPr id="14" name="TextBox 13">
            <a:extLst>
              <a:ext uri="{FF2B5EF4-FFF2-40B4-BE49-F238E27FC236}">
                <a16:creationId xmlns:a16="http://schemas.microsoft.com/office/drawing/2014/main" id="{4D50F2A5-A0CF-010D-3645-F5C6E5DBBB67}"/>
              </a:ext>
            </a:extLst>
          </p:cNvPr>
          <p:cNvSpPr txBox="1"/>
          <p:nvPr/>
        </p:nvSpPr>
        <p:spPr>
          <a:xfrm>
            <a:off x="768102" y="664988"/>
            <a:ext cx="6748490" cy="400110"/>
          </a:xfrm>
          <a:prstGeom prst="rect">
            <a:avLst/>
          </a:prstGeom>
          <a:noFill/>
        </p:spPr>
        <p:txBody>
          <a:bodyPr wrap="square">
            <a:spAutoFit/>
          </a:bodyPr>
          <a:lstStyle/>
          <a:p>
            <a:r>
              <a:rPr lang="en-US" sz="2000" dirty="0">
                <a:solidFill>
                  <a:schemeClr val="accent1"/>
                </a:solidFill>
                <a:cs typeface="Segoe UI" panose="020B0502040204020203" pitchFamily="34" charset="0"/>
              </a:rPr>
              <a:t>Boost checkpoint speeds by up to 1000 times</a:t>
            </a:r>
          </a:p>
        </p:txBody>
      </p:sp>
      <p:sp>
        <p:nvSpPr>
          <p:cNvPr id="16" name="TextBox 15">
            <a:extLst>
              <a:ext uri="{FF2B5EF4-FFF2-40B4-BE49-F238E27FC236}">
                <a16:creationId xmlns:a16="http://schemas.microsoft.com/office/drawing/2014/main" id="{2EC27A59-9A29-BA08-E3A1-72FB1F84FDEE}"/>
              </a:ext>
            </a:extLst>
          </p:cNvPr>
          <p:cNvSpPr txBox="1"/>
          <p:nvPr/>
        </p:nvSpPr>
        <p:spPr>
          <a:xfrm>
            <a:off x="768102" y="1017637"/>
            <a:ext cx="6748608" cy="635559"/>
          </a:xfrm>
          <a:prstGeom prst="rect">
            <a:avLst/>
          </a:prstGeom>
          <a:noFill/>
        </p:spPr>
        <p:txBody>
          <a:bodyPr wrap="square">
            <a:spAutoFit/>
          </a:bodyPr>
          <a:lstStyle/>
          <a:p>
            <a:r>
              <a:rPr lang="en-US" dirty="0">
                <a:hlinkClick r:id="rId2"/>
              </a:rPr>
              <a:t>https://aka.ms/NebulaACPT</a:t>
            </a:r>
            <a:endParaRPr lang="en-US" dirty="0"/>
          </a:p>
          <a:p>
            <a:endParaRPr lang="en-US" dirty="0"/>
          </a:p>
        </p:txBody>
      </p:sp>
      <p:pic>
        <p:nvPicPr>
          <p:cNvPr id="4" name="Picture 3">
            <a:extLst>
              <a:ext uri="{FF2B5EF4-FFF2-40B4-BE49-F238E27FC236}">
                <a16:creationId xmlns:a16="http://schemas.microsoft.com/office/drawing/2014/main" id="{0E183549-E4CC-58E3-FCC7-814258B15224}"/>
              </a:ext>
            </a:extLst>
          </p:cNvPr>
          <p:cNvPicPr>
            <a:picLocks noChangeAspect="1"/>
          </p:cNvPicPr>
          <p:nvPr/>
        </p:nvPicPr>
        <p:blipFill>
          <a:blip r:embed="rId3"/>
          <a:stretch>
            <a:fillRect/>
          </a:stretch>
        </p:blipFill>
        <p:spPr>
          <a:xfrm>
            <a:off x="6634824" y="959992"/>
            <a:ext cx="4389348" cy="2469008"/>
          </a:xfrm>
          <a:prstGeom prst="rect">
            <a:avLst/>
          </a:prstGeom>
        </p:spPr>
      </p:pic>
      <p:pic>
        <p:nvPicPr>
          <p:cNvPr id="5" name="Picture 4">
            <a:extLst>
              <a:ext uri="{FF2B5EF4-FFF2-40B4-BE49-F238E27FC236}">
                <a16:creationId xmlns:a16="http://schemas.microsoft.com/office/drawing/2014/main" id="{772906ED-DCEB-7DB5-28BC-0F4C097A5988}"/>
              </a:ext>
            </a:extLst>
          </p:cNvPr>
          <p:cNvPicPr>
            <a:picLocks noChangeAspect="1"/>
          </p:cNvPicPr>
          <p:nvPr/>
        </p:nvPicPr>
        <p:blipFill>
          <a:blip r:embed="rId4"/>
          <a:stretch>
            <a:fillRect/>
          </a:stretch>
        </p:blipFill>
        <p:spPr>
          <a:xfrm>
            <a:off x="6644020" y="3790344"/>
            <a:ext cx="4389347" cy="2469008"/>
          </a:xfrm>
          <a:prstGeom prst="rect">
            <a:avLst/>
          </a:prstGeom>
        </p:spPr>
      </p:pic>
    </p:spTree>
    <p:extLst>
      <p:ext uri="{BB962C8B-B14F-4D97-AF65-F5344CB8AC3E}">
        <p14:creationId xmlns:p14="http://schemas.microsoft.com/office/powerpoint/2010/main" val="22837232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0A5A-CE7C-9FEC-EE9B-7DB242810207}"/>
              </a:ext>
            </a:extLst>
          </p:cNvPr>
          <p:cNvSpPr>
            <a:spLocks noGrp="1"/>
          </p:cNvSpPr>
          <p:nvPr>
            <p:ph type="title"/>
          </p:nvPr>
        </p:nvSpPr>
        <p:spPr/>
        <p:txBody>
          <a:bodyPr/>
          <a:lstStyle/>
          <a:p>
            <a:r>
              <a:rPr lang="en-US" dirty="0"/>
              <a:t>How to use ACPT?</a:t>
            </a:r>
          </a:p>
        </p:txBody>
      </p:sp>
      <p:pic>
        <p:nvPicPr>
          <p:cNvPr id="6" name="Picture 5">
            <a:extLst>
              <a:ext uri="{FF2B5EF4-FFF2-40B4-BE49-F238E27FC236}">
                <a16:creationId xmlns:a16="http://schemas.microsoft.com/office/drawing/2014/main" id="{907D7BE1-0E63-5793-F56D-4787E3CB3553}"/>
              </a:ext>
            </a:extLst>
          </p:cNvPr>
          <p:cNvPicPr>
            <a:picLocks noChangeAspect="1"/>
          </p:cNvPicPr>
          <p:nvPr/>
        </p:nvPicPr>
        <p:blipFill>
          <a:blip r:embed="rId2"/>
          <a:stretch>
            <a:fillRect/>
          </a:stretch>
        </p:blipFill>
        <p:spPr>
          <a:xfrm>
            <a:off x="744805" y="1978729"/>
            <a:ext cx="6703958" cy="3960763"/>
          </a:xfrm>
          <a:prstGeom prst="rect">
            <a:avLst/>
          </a:prstGeom>
        </p:spPr>
      </p:pic>
      <p:sp>
        <p:nvSpPr>
          <p:cNvPr id="7" name="TextBox 6">
            <a:extLst>
              <a:ext uri="{FF2B5EF4-FFF2-40B4-BE49-F238E27FC236}">
                <a16:creationId xmlns:a16="http://schemas.microsoft.com/office/drawing/2014/main" id="{3051BA54-E6B6-5CD6-45C5-E8D84A2B5FE7}"/>
              </a:ext>
            </a:extLst>
          </p:cNvPr>
          <p:cNvSpPr txBox="1"/>
          <p:nvPr/>
        </p:nvSpPr>
        <p:spPr>
          <a:xfrm>
            <a:off x="744805" y="1397285"/>
            <a:ext cx="6837523" cy="307777"/>
          </a:xfrm>
          <a:prstGeom prst="rect">
            <a:avLst/>
          </a:prstGeom>
          <a:noFill/>
        </p:spPr>
        <p:txBody>
          <a:bodyPr wrap="square" lIns="0" tIns="0" rIns="0" bIns="0" rtlCol="0">
            <a:spAutoFit/>
          </a:bodyPr>
          <a:lstStyle/>
          <a:p>
            <a:pPr algn="l"/>
            <a:r>
              <a:rPr lang="en-US" sz="2000" dirty="0">
                <a:solidFill>
                  <a:schemeClr val="bg1"/>
                </a:solidFill>
              </a:rPr>
              <a:t>Pre-built </a:t>
            </a:r>
            <a:r>
              <a:rPr lang="en-US" sz="2000" b="1" dirty="0">
                <a:solidFill>
                  <a:schemeClr val="bg1"/>
                </a:solidFill>
              </a:rPr>
              <a:t>Curated Environments </a:t>
            </a:r>
            <a:r>
              <a:rPr lang="en-US" sz="2000" dirty="0">
                <a:solidFill>
                  <a:schemeClr val="bg1"/>
                </a:solidFill>
              </a:rPr>
              <a:t>for Ease of use </a:t>
            </a:r>
          </a:p>
        </p:txBody>
      </p:sp>
      <p:sp>
        <p:nvSpPr>
          <p:cNvPr id="4" name="TextBox 3">
            <a:extLst>
              <a:ext uri="{FF2B5EF4-FFF2-40B4-BE49-F238E27FC236}">
                <a16:creationId xmlns:a16="http://schemas.microsoft.com/office/drawing/2014/main" id="{C87FF032-7276-C148-269A-BADE0A628444}"/>
              </a:ext>
            </a:extLst>
          </p:cNvPr>
          <p:cNvSpPr txBox="1"/>
          <p:nvPr/>
        </p:nvSpPr>
        <p:spPr>
          <a:xfrm>
            <a:off x="244026" y="6305778"/>
            <a:ext cx="6995440" cy="635559"/>
          </a:xfrm>
          <a:prstGeom prst="rect">
            <a:avLst/>
          </a:prstGeom>
          <a:noFill/>
        </p:spPr>
        <p:txBody>
          <a:bodyPr wrap="square">
            <a:spAutoFit/>
          </a:bodyPr>
          <a:lstStyle/>
          <a:p>
            <a:r>
              <a:rPr lang="en-US" dirty="0">
                <a:solidFill>
                  <a:schemeClr val="bg1"/>
                </a:solidFill>
                <a:hlinkClick r:id="rId3"/>
              </a:rPr>
              <a:t>https://ml.azure.com/</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85580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9E8E-4C4F-F7FB-0CC7-1F197E052E48}"/>
              </a:ext>
            </a:extLst>
          </p:cNvPr>
          <p:cNvSpPr>
            <a:spLocks noGrp="1"/>
          </p:cNvSpPr>
          <p:nvPr>
            <p:ph type="title"/>
          </p:nvPr>
        </p:nvSpPr>
        <p:spPr/>
        <p:txBody>
          <a:bodyPr/>
          <a:lstStyle/>
          <a:p>
            <a:r>
              <a:rPr lang="en-US" dirty="0"/>
              <a:t>How to use ACPT?</a:t>
            </a:r>
          </a:p>
        </p:txBody>
      </p:sp>
      <p:pic>
        <p:nvPicPr>
          <p:cNvPr id="4" name="Picture 3">
            <a:extLst>
              <a:ext uri="{FF2B5EF4-FFF2-40B4-BE49-F238E27FC236}">
                <a16:creationId xmlns:a16="http://schemas.microsoft.com/office/drawing/2014/main" id="{B1C27F38-8EA0-9F9F-6AF4-B04BE4AD7095}"/>
              </a:ext>
            </a:extLst>
          </p:cNvPr>
          <p:cNvPicPr>
            <a:picLocks noChangeAspect="1"/>
          </p:cNvPicPr>
          <p:nvPr/>
        </p:nvPicPr>
        <p:blipFill>
          <a:blip r:embed="rId2"/>
          <a:stretch>
            <a:fillRect/>
          </a:stretch>
        </p:blipFill>
        <p:spPr>
          <a:xfrm>
            <a:off x="1012609" y="2040988"/>
            <a:ext cx="4657759" cy="819156"/>
          </a:xfrm>
          <a:prstGeom prst="rect">
            <a:avLst/>
          </a:prstGeom>
        </p:spPr>
      </p:pic>
      <p:pic>
        <p:nvPicPr>
          <p:cNvPr id="6" name="Picture 5">
            <a:extLst>
              <a:ext uri="{FF2B5EF4-FFF2-40B4-BE49-F238E27FC236}">
                <a16:creationId xmlns:a16="http://schemas.microsoft.com/office/drawing/2014/main" id="{1CC99AD9-BF2C-CA6D-8C05-4E0AB9149CA5}"/>
              </a:ext>
            </a:extLst>
          </p:cNvPr>
          <p:cNvPicPr>
            <a:picLocks noChangeAspect="1"/>
          </p:cNvPicPr>
          <p:nvPr/>
        </p:nvPicPr>
        <p:blipFill>
          <a:blip r:embed="rId3"/>
          <a:stretch>
            <a:fillRect/>
          </a:stretch>
        </p:blipFill>
        <p:spPr>
          <a:xfrm>
            <a:off x="1012609" y="3196070"/>
            <a:ext cx="3952904" cy="2952772"/>
          </a:xfrm>
          <a:prstGeom prst="rect">
            <a:avLst/>
          </a:prstGeom>
        </p:spPr>
      </p:pic>
      <p:pic>
        <p:nvPicPr>
          <p:cNvPr id="8" name="Picture 7">
            <a:extLst>
              <a:ext uri="{FF2B5EF4-FFF2-40B4-BE49-F238E27FC236}">
                <a16:creationId xmlns:a16="http://schemas.microsoft.com/office/drawing/2014/main" id="{1696E95D-7BC0-E2B7-6E31-81983897426A}"/>
              </a:ext>
            </a:extLst>
          </p:cNvPr>
          <p:cNvPicPr>
            <a:picLocks noChangeAspect="1"/>
          </p:cNvPicPr>
          <p:nvPr/>
        </p:nvPicPr>
        <p:blipFill>
          <a:blip r:embed="rId4"/>
          <a:stretch>
            <a:fillRect/>
          </a:stretch>
        </p:blipFill>
        <p:spPr>
          <a:xfrm>
            <a:off x="5166935" y="3618966"/>
            <a:ext cx="6863970" cy="2106979"/>
          </a:xfrm>
          <a:prstGeom prst="rect">
            <a:avLst/>
          </a:prstGeom>
        </p:spPr>
      </p:pic>
      <p:sp>
        <p:nvSpPr>
          <p:cNvPr id="9" name="TextBox 8">
            <a:extLst>
              <a:ext uri="{FF2B5EF4-FFF2-40B4-BE49-F238E27FC236}">
                <a16:creationId xmlns:a16="http://schemas.microsoft.com/office/drawing/2014/main" id="{12B16CDD-1914-BDB9-DD7A-DB8EBEFF84AA}"/>
              </a:ext>
            </a:extLst>
          </p:cNvPr>
          <p:cNvSpPr txBox="1"/>
          <p:nvPr/>
        </p:nvSpPr>
        <p:spPr>
          <a:xfrm>
            <a:off x="744805" y="1397285"/>
            <a:ext cx="8141143" cy="307777"/>
          </a:xfrm>
          <a:prstGeom prst="rect">
            <a:avLst/>
          </a:prstGeom>
          <a:noFill/>
        </p:spPr>
        <p:txBody>
          <a:bodyPr wrap="square" lIns="0" tIns="0" rIns="0" bIns="0" rtlCol="0">
            <a:spAutoFit/>
          </a:bodyPr>
          <a:lstStyle/>
          <a:p>
            <a:pPr algn="l"/>
            <a:r>
              <a:rPr lang="en-US" sz="2000" dirty="0">
                <a:solidFill>
                  <a:schemeClr val="bg1"/>
                </a:solidFill>
              </a:rPr>
              <a:t>Easily build </a:t>
            </a:r>
            <a:r>
              <a:rPr lang="en-US" sz="2000" b="1" dirty="0">
                <a:solidFill>
                  <a:schemeClr val="bg1"/>
                </a:solidFill>
              </a:rPr>
              <a:t>Custom Environment </a:t>
            </a:r>
            <a:r>
              <a:rPr lang="en-US" sz="2000" dirty="0">
                <a:solidFill>
                  <a:schemeClr val="bg1"/>
                </a:solidFill>
              </a:rPr>
              <a:t>using pre-built Curated environments</a:t>
            </a:r>
          </a:p>
        </p:txBody>
      </p:sp>
    </p:spTree>
    <p:extLst>
      <p:ext uri="{BB962C8B-B14F-4D97-AF65-F5344CB8AC3E}">
        <p14:creationId xmlns:p14="http://schemas.microsoft.com/office/powerpoint/2010/main" val="376113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9E8E-4C4F-F7FB-0CC7-1F197E052E48}"/>
              </a:ext>
            </a:extLst>
          </p:cNvPr>
          <p:cNvSpPr>
            <a:spLocks noGrp="1"/>
          </p:cNvSpPr>
          <p:nvPr>
            <p:ph type="title"/>
          </p:nvPr>
        </p:nvSpPr>
        <p:spPr/>
        <p:txBody>
          <a:bodyPr/>
          <a:lstStyle/>
          <a:p>
            <a:r>
              <a:rPr lang="en-US" dirty="0"/>
              <a:t>How to scale with ACPT? </a:t>
            </a:r>
          </a:p>
        </p:txBody>
      </p:sp>
      <p:pic>
        <p:nvPicPr>
          <p:cNvPr id="5" name="Picture 4">
            <a:extLst>
              <a:ext uri="{FF2B5EF4-FFF2-40B4-BE49-F238E27FC236}">
                <a16:creationId xmlns:a16="http://schemas.microsoft.com/office/drawing/2014/main" id="{D84250AB-156B-B1E3-1DD9-415DD16036B8}"/>
              </a:ext>
            </a:extLst>
          </p:cNvPr>
          <p:cNvPicPr>
            <a:picLocks noChangeAspect="1"/>
          </p:cNvPicPr>
          <p:nvPr/>
        </p:nvPicPr>
        <p:blipFill>
          <a:blip r:embed="rId3"/>
          <a:stretch>
            <a:fillRect/>
          </a:stretch>
        </p:blipFill>
        <p:spPr>
          <a:xfrm>
            <a:off x="588263" y="2694616"/>
            <a:ext cx="5040513" cy="1783743"/>
          </a:xfrm>
          <a:prstGeom prst="rect">
            <a:avLst/>
          </a:prstGeom>
        </p:spPr>
      </p:pic>
      <p:sp>
        <p:nvSpPr>
          <p:cNvPr id="3" name="TextBox 2">
            <a:extLst>
              <a:ext uri="{FF2B5EF4-FFF2-40B4-BE49-F238E27FC236}">
                <a16:creationId xmlns:a16="http://schemas.microsoft.com/office/drawing/2014/main" id="{2E89FF5A-60FF-DA2F-B6D5-89DDD495A41D}"/>
              </a:ext>
            </a:extLst>
          </p:cNvPr>
          <p:cNvSpPr txBox="1"/>
          <p:nvPr/>
        </p:nvSpPr>
        <p:spPr>
          <a:xfrm>
            <a:off x="514803" y="1475822"/>
            <a:ext cx="8236510" cy="615553"/>
          </a:xfrm>
          <a:prstGeom prst="rect">
            <a:avLst/>
          </a:prstGeom>
          <a:noFill/>
        </p:spPr>
        <p:txBody>
          <a:bodyPr wrap="square" lIns="0" tIns="0" rIns="0" bIns="0" rtlCol="0">
            <a:spAutoFit/>
          </a:bodyPr>
          <a:lstStyle/>
          <a:p>
            <a:pPr algn="l"/>
            <a:r>
              <a:rPr lang="en-US" sz="2000" dirty="0">
                <a:solidFill>
                  <a:schemeClr val="bg1"/>
                </a:solidFill>
              </a:rPr>
              <a:t>Use pre-built Curated\Custom Environments </a:t>
            </a:r>
            <a:r>
              <a:rPr lang="en-US" sz="2000" b="1" dirty="0">
                <a:solidFill>
                  <a:schemeClr val="bg1"/>
                </a:solidFill>
              </a:rPr>
              <a:t>across training jobs </a:t>
            </a:r>
            <a:r>
              <a:rPr lang="en-US" sz="2000" dirty="0">
                <a:solidFill>
                  <a:schemeClr val="bg1"/>
                </a:solidFill>
              </a:rPr>
              <a:t>in your organization </a:t>
            </a:r>
          </a:p>
        </p:txBody>
      </p:sp>
    </p:spTree>
    <p:extLst>
      <p:ext uri="{BB962C8B-B14F-4D97-AF65-F5344CB8AC3E}">
        <p14:creationId xmlns:p14="http://schemas.microsoft.com/office/powerpoint/2010/main" val="400554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6D8C4-792B-0361-44B2-0C64616D7E8A}"/>
              </a:ext>
            </a:extLst>
          </p:cNvPr>
          <p:cNvSpPr>
            <a:spLocks noGrp="1"/>
          </p:cNvSpPr>
          <p:nvPr>
            <p:ph type="title"/>
          </p:nvPr>
        </p:nvSpPr>
        <p:spPr>
          <a:xfrm>
            <a:off x="324601" y="458357"/>
            <a:ext cx="11018520" cy="984885"/>
          </a:xfrm>
        </p:spPr>
        <p:txBody>
          <a:bodyPr/>
          <a:lstStyle/>
          <a:p>
            <a:pPr algn="l"/>
            <a:r>
              <a:rPr lang="en-US" sz="3200" dirty="0">
                <a:solidFill>
                  <a:schemeClr val="bg1"/>
                </a:solidFill>
              </a:rPr>
              <a:t>Optimize your training jobs using Microsoft’s Open-Source Technologies and Azure Machine Learning</a:t>
            </a:r>
          </a:p>
        </p:txBody>
      </p:sp>
      <p:sp>
        <p:nvSpPr>
          <p:cNvPr id="7" name="Rectangle 1">
            <a:extLst>
              <a:ext uri="{FF2B5EF4-FFF2-40B4-BE49-F238E27FC236}">
                <a16:creationId xmlns:a16="http://schemas.microsoft.com/office/drawing/2014/main" id="{62F3D7F4-E0DD-03EA-AF84-4A62D8CC3ABB}"/>
              </a:ext>
            </a:extLst>
          </p:cNvPr>
          <p:cNvSpPr>
            <a:spLocks noChangeArrowheads="1"/>
          </p:cNvSpPr>
          <p:nvPr/>
        </p:nvSpPr>
        <p:spPr bwMode="auto">
          <a:xfrm>
            <a:off x="67318" y="2528614"/>
            <a:ext cx="1025069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1F2328"/>
                </a:solidFill>
                <a:effectLst/>
                <a:latin typeface="ui-monospace"/>
              </a:rPr>
              <a:t>Pyth   </a:t>
            </a:r>
            <a:r>
              <a:rPr kumimoji="0" lang="en-US" altLang="en-US" sz="1600" b="0" i="0" u="none" strike="noStrike" cap="none" normalizeH="0" baseline="0" dirty="0">
                <a:ln>
                  <a:noFill/>
                </a:ln>
                <a:solidFill>
                  <a:schemeClr val="bg1"/>
                </a:solidFill>
                <a:effectLst/>
                <a:latin typeface="ui-monospace"/>
              </a:rPr>
              <a:t>aml_submit.py --</a:t>
            </a:r>
            <a:r>
              <a:rPr kumimoji="0" lang="en-US" altLang="en-US" sz="1600" b="0" i="0" u="none" strike="noStrike" cap="none" normalizeH="0" baseline="0" dirty="0" err="1">
                <a:ln>
                  <a:noFill/>
                </a:ln>
                <a:solidFill>
                  <a:schemeClr val="bg1"/>
                </a:solidFill>
                <a:effectLst/>
                <a:latin typeface="ui-monospace"/>
              </a:rPr>
              <a:t>ws_config</a:t>
            </a:r>
            <a:r>
              <a:rPr kumimoji="0" lang="en-US" altLang="en-US" sz="1600" b="0" i="0" u="none" strike="noStrike" cap="none" normalizeH="0" baseline="0" dirty="0">
                <a:ln>
                  <a:noFill/>
                </a:ln>
                <a:solidFill>
                  <a:schemeClr val="bg1"/>
                </a:solidFill>
                <a:effectLst/>
                <a:latin typeface="ui-monospace"/>
              </a:rPr>
              <a:t> [Path to workspace config </a:t>
            </a:r>
            <a:r>
              <a:rPr kumimoji="0" lang="en-US" altLang="en-US" sz="1600" b="0" i="0" u="none" strike="noStrike" cap="none" normalizeH="0" baseline="0" dirty="0" err="1">
                <a:ln>
                  <a:noFill/>
                </a:ln>
                <a:solidFill>
                  <a:schemeClr val="bg1"/>
                </a:solidFill>
                <a:effectLst/>
                <a:latin typeface="ui-monospace"/>
              </a:rPr>
              <a:t>json</a:t>
            </a:r>
            <a:r>
              <a:rPr kumimoji="0" lang="en-US" altLang="en-US" sz="1600" b="0" i="0" u="none" strike="noStrike" cap="none" normalizeH="0" baseline="0" dirty="0">
                <a:ln>
                  <a:noFill/>
                </a:ln>
                <a:solidFill>
                  <a:schemeClr val="bg1"/>
                </a:solidFill>
                <a:effectLst/>
                <a:latin typeface="ui-monospace"/>
              </a:rPr>
              <a:t>] --compute [Name of </a:t>
            </a:r>
            <a:r>
              <a:rPr kumimoji="0" lang="en-US" altLang="en-US" sz="1600" b="0" i="0" u="none" strike="noStrike" cap="none" normalizeH="0" baseline="0" dirty="0" err="1">
                <a:ln>
                  <a:noFill/>
                </a:ln>
                <a:solidFill>
                  <a:schemeClr val="bg1"/>
                </a:solidFill>
                <a:effectLst/>
                <a:latin typeface="ui-monospace"/>
              </a:rPr>
              <a:t>gpu</a:t>
            </a:r>
            <a:r>
              <a:rPr kumimoji="0" lang="en-US" altLang="en-US" sz="1600" b="0" i="0" u="none" strike="noStrike" cap="none" normalizeH="0" baseline="0" dirty="0">
                <a:ln>
                  <a:noFill/>
                </a:ln>
                <a:solidFill>
                  <a:schemeClr val="bg1"/>
                </a:solidFill>
                <a:effectLst/>
                <a:latin typeface="ui-monospace"/>
              </a:rPr>
              <a:t> cluster] </a:t>
            </a:r>
            <a:r>
              <a:rPr kumimoji="0" lang="en-US" altLang="en-US" sz="1600" b="0" i="0" u="none" strike="noStrike" cap="none" normalizeH="0" baseline="0" dirty="0">
                <a:ln>
                  <a:noFill/>
                </a:ln>
                <a:solidFill>
                  <a:srgbClr val="FFFF00"/>
                </a:solidFill>
                <a:effectLst/>
                <a:latin typeface="ui-monospace"/>
              </a:rPr>
              <a:t>[ORT + </a:t>
            </a:r>
            <a:r>
              <a:rPr kumimoji="0" lang="en-US" altLang="en-US" sz="1600" b="0" i="0" u="none" strike="noStrike" cap="none" normalizeH="0" baseline="0" dirty="0" err="1">
                <a:ln>
                  <a:noFill/>
                </a:ln>
                <a:solidFill>
                  <a:srgbClr val="FFFF00"/>
                </a:solidFill>
                <a:effectLst/>
                <a:latin typeface="ui-monospace"/>
              </a:rPr>
              <a:t>DeepSpeed</a:t>
            </a:r>
            <a:r>
              <a:rPr kumimoji="0" lang="en-US" altLang="en-US" sz="1600" b="0" i="0" u="none" strike="noStrike" cap="none" normalizeH="0" baseline="0" dirty="0">
                <a:ln>
                  <a:noFill/>
                </a:ln>
                <a:solidFill>
                  <a:srgbClr val="FFFF00"/>
                </a:solidFill>
                <a:effectLst/>
                <a:latin typeface="ui-monospace"/>
              </a:rPr>
              <a:t> flag]</a:t>
            </a:r>
            <a:r>
              <a:rPr kumimoji="0" lang="en-US" altLang="en-US" sz="1050" b="0" i="0" u="none" strike="noStrike" cap="none" normalizeH="0" baseline="0" dirty="0">
                <a:ln>
                  <a:noFill/>
                </a:ln>
                <a:solidFill>
                  <a:srgbClr val="FFFF00"/>
                </a:solidFill>
                <a:effectLst/>
              </a:rPr>
              <a:t> </a:t>
            </a:r>
            <a:endParaRPr kumimoji="0" lang="en-US" altLang="en-US" sz="1800" b="0" i="0" u="none" strike="noStrike" cap="none" normalizeH="0" baseline="0" dirty="0">
              <a:ln>
                <a:noFill/>
              </a:ln>
              <a:solidFill>
                <a:srgbClr val="FFFF00"/>
              </a:solidFill>
              <a:effectLst/>
              <a:latin typeface="Arial" panose="020B0604020202020204" pitchFamily="34" charset="0"/>
            </a:endParaRPr>
          </a:p>
        </p:txBody>
      </p:sp>
      <p:sp>
        <p:nvSpPr>
          <p:cNvPr id="9" name="TextBox 8">
            <a:extLst>
              <a:ext uri="{FF2B5EF4-FFF2-40B4-BE49-F238E27FC236}">
                <a16:creationId xmlns:a16="http://schemas.microsoft.com/office/drawing/2014/main" id="{DEBBB8B8-62E5-BE14-32B8-836AD68FE22D}"/>
              </a:ext>
            </a:extLst>
          </p:cNvPr>
          <p:cNvSpPr txBox="1"/>
          <p:nvPr/>
        </p:nvSpPr>
        <p:spPr>
          <a:xfrm>
            <a:off x="193538" y="1425159"/>
            <a:ext cx="10302427" cy="363946"/>
          </a:xfrm>
          <a:prstGeom prst="rect">
            <a:avLst/>
          </a:prstGeom>
          <a:noFill/>
        </p:spPr>
        <p:txBody>
          <a:bodyPr wrap="square">
            <a:spAutoFit/>
          </a:bodyPr>
          <a:lstStyle/>
          <a:p>
            <a:r>
              <a:rPr lang="en-US" dirty="0">
                <a:hlinkClick r:id="rId3"/>
              </a:rPr>
              <a:t>https://github.com/microsoft/onnxruntime-training-examples/</a:t>
            </a:r>
            <a:endParaRPr lang="en-US" dirty="0"/>
          </a:p>
        </p:txBody>
      </p:sp>
      <p:sp>
        <p:nvSpPr>
          <p:cNvPr id="12" name="TextBox 11">
            <a:extLst>
              <a:ext uri="{FF2B5EF4-FFF2-40B4-BE49-F238E27FC236}">
                <a16:creationId xmlns:a16="http://schemas.microsoft.com/office/drawing/2014/main" id="{713412F7-636F-58FD-EA02-141CF1BED8C1}"/>
              </a:ext>
            </a:extLst>
          </p:cNvPr>
          <p:cNvSpPr txBox="1"/>
          <p:nvPr/>
        </p:nvSpPr>
        <p:spPr>
          <a:xfrm>
            <a:off x="392784" y="2946771"/>
            <a:ext cx="4222009" cy="1178784"/>
          </a:xfrm>
          <a:prstGeom prst="rect">
            <a:avLst/>
          </a:prstGeom>
          <a:noFill/>
        </p:spPr>
        <p:txBody>
          <a:bodyPr wrap="square">
            <a:spAutoFit/>
          </a:bodyPr>
          <a:lstStyle/>
          <a:p>
            <a:r>
              <a:rPr lang="en-US" dirty="0">
                <a:solidFill>
                  <a:schemeClr val="bg1"/>
                </a:solidFill>
              </a:rPr>
              <a:t>--</a:t>
            </a:r>
            <a:r>
              <a:rPr lang="en-US" dirty="0" err="1">
                <a:solidFill>
                  <a:schemeClr val="bg1"/>
                </a:solidFill>
              </a:rPr>
              <a:t>optim</a:t>
            </a:r>
            <a:r>
              <a:rPr lang="en-US" dirty="0">
                <a:solidFill>
                  <a:schemeClr val="bg1"/>
                </a:solidFill>
              </a:rPr>
              <a:t> </a:t>
            </a:r>
            <a:r>
              <a:rPr lang="en-US" dirty="0" err="1">
                <a:solidFill>
                  <a:schemeClr val="bg1"/>
                </a:solidFill>
              </a:rPr>
              <a:t>adamw_ort_fused</a:t>
            </a:r>
            <a:r>
              <a:rPr lang="en-US" dirty="0">
                <a:solidFill>
                  <a:schemeClr val="bg1"/>
                </a:solidFill>
              </a:rPr>
              <a:t> </a:t>
            </a:r>
          </a:p>
          <a:p>
            <a:endParaRPr lang="en-US" dirty="0">
              <a:solidFill>
                <a:schemeClr val="bg1"/>
              </a:solidFill>
            </a:endParaRPr>
          </a:p>
          <a:p>
            <a:endParaRPr lang="en-US" dirty="0">
              <a:solidFill>
                <a:schemeClr val="bg1"/>
              </a:solidFill>
            </a:endParaRPr>
          </a:p>
          <a:p>
            <a:r>
              <a:rPr lang="en-US" dirty="0">
                <a:solidFill>
                  <a:schemeClr val="bg1"/>
                </a:solidFill>
              </a:rPr>
              <a:t>--</a:t>
            </a:r>
            <a:r>
              <a:rPr lang="en-US" dirty="0" err="1">
                <a:solidFill>
                  <a:schemeClr val="bg1"/>
                </a:solidFill>
              </a:rPr>
              <a:t>deepspeed</a:t>
            </a:r>
            <a:r>
              <a:rPr lang="en-US" dirty="0">
                <a:solidFill>
                  <a:schemeClr val="bg1"/>
                </a:solidFill>
              </a:rPr>
              <a:t> zero_stage_1.json</a:t>
            </a:r>
          </a:p>
        </p:txBody>
      </p:sp>
      <p:sp>
        <p:nvSpPr>
          <p:cNvPr id="14" name="Rectangle 3">
            <a:extLst>
              <a:ext uri="{FF2B5EF4-FFF2-40B4-BE49-F238E27FC236}">
                <a16:creationId xmlns:a16="http://schemas.microsoft.com/office/drawing/2014/main" id="{9BC6FD0A-3D53-20D5-903F-3E01B1251D1E}"/>
              </a:ext>
            </a:extLst>
          </p:cNvPr>
          <p:cNvSpPr>
            <a:spLocks noChangeArrowheads="1"/>
          </p:cNvSpPr>
          <p:nvPr/>
        </p:nvSpPr>
        <p:spPr bwMode="auto">
          <a:xfrm>
            <a:off x="3312540" y="2905780"/>
            <a:ext cx="718342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B5563"/>
                </a:solidFill>
                <a:effectLst/>
                <a:latin typeface="Source Sans Pro" panose="020B0503030403020204" pitchFamily="34" charset="0"/>
              </a:rPr>
              <a:t>Optimum integrates ONNX Runtime Training through an </a:t>
            </a:r>
            <a:r>
              <a:rPr kumimoji="0" lang="en-US" altLang="en-US" sz="1400" b="0" i="0" u="none" strike="noStrike" cap="none" normalizeH="0" baseline="0" dirty="0" err="1">
                <a:ln>
                  <a:noFill/>
                </a:ln>
                <a:effectLst/>
                <a:latin typeface="IBM Plex Mono" panose="020B0509050203000203" pitchFamily="49" charset="0"/>
              </a:rPr>
              <a:t>ORTTrainer</a:t>
            </a:r>
            <a:r>
              <a:rPr kumimoji="0" lang="en-US" altLang="en-US" sz="1400" b="0" i="0" u="none" strike="noStrike" cap="none" normalizeH="0" baseline="0" dirty="0">
                <a:ln>
                  <a:noFill/>
                </a:ln>
                <a:solidFill>
                  <a:srgbClr val="4B5563"/>
                </a:solidFill>
                <a:effectLst/>
                <a:latin typeface="Source Sans Pro" panose="020B0503030403020204" pitchFamily="34" charset="0"/>
              </a:rPr>
              <a:t> API that extends </a:t>
            </a:r>
            <a:r>
              <a:rPr kumimoji="0" lang="en-US" altLang="en-US" sz="1400" b="0" i="0" u="none" strike="noStrike" cap="none" normalizeH="0" baseline="0" dirty="0">
                <a:ln>
                  <a:noFill/>
                </a:ln>
                <a:effectLst/>
                <a:latin typeface="IBM Plex Mono" panose="020B0509050203000203" pitchFamily="49" charset="0"/>
              </a:rPr>
              <a:t>Trainer</a:t>
            </a:r>
            <a:r>
              <a:rPr kumimoji="0" lang="en-US" altLang="en-US" sz="1400" b="0" i="0" u="none" strike="noStrike" cap="none" normalizeH="0" baseline="0" dirty="0">
                <a:ln>
                  <a:noFill/>
                </a:ln>
                <a:solidFill>
                  <a:srgbClr val="4B5563"/>
                </a:solidFill>
                <a:effectLst/>
                <a:latin typeface="Source Sans Pro" panose="020B0503030403020204" pitchFamily="34" charset="0"/>
              </a:rPr>
              <a:t> in </a:t>
            </a:r>
            <a:r>
              <a:rPr kumimoji="0" lang="en-US" altLang="en-US" sz="1400" b="0" i="0" u="sng" strike="noStrike" cap="none" normalizeH="0" baseline="0" dirty="0">
                <a:ln>
                  <a:noFill/>
                </a:ln>
                <a:solidFill>
                  <a:schemeClr val="tx1"/>
                </a:solidFill>
                <a:effectLst/>
                <a:latin typeface="Source Sans Pro" panose="020B0503030403020204" pitchFamily="34" charset="0"/>
                <a:hlinkClick r:id="rId4"/>
              </a:rPr>
              <a:t>Transformers</a:t>
            </a:r>
            <a:r>
              <a:rPr kumimoji="0" lang="en-US" altLang="en-US" sz="1400" b="0" i="0" u="none" strike="noStrike" cap="none" normalizeH="0" baseline="0" dirty="0">
                <a:ln>
                  <a:noFill/>
                </a:ln>
                <a:solidFill>
                  <a:srgbClr val="4B5563"/>
                </a:solidFill>
                <a:effectLst/>
                <a:latin typeface="Source Sans Pro" panose="020B0503030403020204" pitchFamily="34" charset="0"/>
              </a:rPr>
              <a:t>.</a:t>
            </a:r>
            <a:r>
              <a:rPr kumimoji="0" lang="en-US" altLang="en-US" sz="1400" b="0" i="0" u="none" strike="noStrike" cap="none" normalizeH="0" baseline="0" dirty="0">
                <a:ln>
                  <a:noFill/>
                </a:ln>
                <a:solidFill>
                  <a:schemeClr val="tx1"/>
                </a:solidFill>
                <a:effectLst/>
              </a:rPr>
              <a:t> </a:t>
            </a:r>
          </a:p>
        </p:txBody>
      </p:sp>
      <p:pic>
        <p:nvPicPr>
          <p:cNvPr id="5" name="Picture 4">
            <a:extLst>
              <a:ext uri="{FF2B5EF4-FFF2-40B4-BE49-F238E27FC236}">
                <a16:creationId xmlns:a16="http://schemas.microsoft.com/office/drawing/2014/main" id="{AD78C7F4-11C5-3CF5-2B8E-F6C2D36D5ECD}"/>
              </a:ext>
            </a:extLst>
          </p:cNvPr>
          <p:cNvPicPr>
            <a:picLocks noChangeAspect="1"/>
          </p:cNvPicPr>
          <p:nvPr/>
        </p:nvPicPr>
        <p:blipFill>
          <a:blip r:embed="rId5"/>
          <a:stretch>
            <a:fillRect/>
          </a:stretch>
        </p:blipFill>
        <p:spPr>
          <a:xfrm>
            <a:off x="7937369" y="4126767"/>
            <a:ext cx="4138009" cy="2561818"/>
          </a:xfrm>
          <a:prstGeom prst="rect">
            <a:avLst/>
          </a:prstGeom>
        </p:spPr>
      </p:pic>
      <p:pic>
        <p:nvPicPr>
          <p:cNvPr id="11" name="Picture 10">
            <a:extLst>
              <a:ext uri="{FF2B5EF4-FFF2-40B4-BE49-F238E27FC236}">
                <a16:creationId xmlns:a16="http://schemas.microsoft.com/office/drawing/2014/main" id="{31C7019E-3E4E-998A-EF05-999F16ABD5C0}"/>
              </a:ext>
            </a:extLst>
          </p:cNvPr>
          <p:cNvPicPr>
            <a:picLocks noChangeAspect="1"/>
          </p:cNvPicPr>
          <p:nvPr/>
        </p:nvPicPr>
        <p:blipFill>
          <a:blip r:embed="rId6"/>
          <a:stretch>
            <a:fillRect/>
          </a:stretch>
        </p:blipFill>
        <p:spPr>
          <a:xfrm>
            <a:off x="193538" y="4297491"/>
            <a:ext cx="2733695" cy="1743088"/>
          </a:xfrm>
          <a:prstGeom prst="rect">
            <a:avLst/>
          </a:prstGeom>
        </p:spPr>
      </p:pic>
      <p:pic>
        <p:nvPicPr>
          <p:cNvPr id="15" name="Picture 14">
            <a:extLst>
              <a:ext uri="{FF2B5EF4-FFF2-40B4-BE49-F238E27FC236}">
                <a16:creationId xmlns:a16="http://schemas.microsoft.com/office/drawing/2014/main" id="{10197F58-2074-9292-536B-A491DCA6CDEC}"/>
              </a:ext>
            </a:extLst>
          </p:cNvPr>
          <p:cNvPicPr>
            <a:picLocks noChangeAspect="1"/>
          </p:cNvPicPr>
          <p:nvPr/>
        </p:nvPicPr>
        <p:blipFill>
          <a:blip r:embed="rId7"/>
          <a:stretch>
            <a:fillRect/>
          </a:stretch>
        </p:blipFill>
        <p:spPr>
          <a:xfrm>
            <a:off x="3163510" y="4406977"/>
            <a:ext cx="4362482" cy="1381135"/>
          </a:xfrm>
          <a:prstGeom prst="rect">
            <a:avLst/>
          </a:prstGeom>
        </p:spPr>
      </p:pic>
    </p:spTree>
    <p:extLst>
      <p:ext uri="{BB962C8B-B14F-4D97-AF65-F5344CB8AC3E}">
        <p14:creationId xmlns:p14="http://schemas.microsoft.com/office/powerpoint/2010/main" val="235510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127D-C00E-E12C-A77F-BC6B74F10B9D}"/>
              </a:ext>
            </a:extLst>
          </p:cNvPr>
          <p:cNvSpPr>
            <a:spLocks noGrp="1"/>
          </p:cNvSpPr>
          <p:nvPr>
            <p:ph type="title"/>
          </p:nvPr>
        </p:nvSpPr>
        <p:spPr>
          <a:xfrm>
            <a:off x="279723" y="118465"/>
            <a:ext cx="11018520" cy="1107996"/>
          </a:xfrm>
        </p:spPr>
        <p:txBody>
          <a:bodyPr/>
          <a:lstStyle/>
          <a:p>
            <a:pPr algn="l"/>
            <a:r>
              <a:rPr lang="en-US" b="1" i="0" dirty="0">
                <a:effectLst/>
                <a:latin typeface="-apple-system"/>
              </a:rPr>
              <a:t>Use ACPT and ONNX Runtime to Speedup AzureML Online Endpoint Deployments</a:t>
            </a:r>
          </a:p>
        </p:txBody>
      </p:sp>
      <p:pic>
        <p:nvPicPr>
          <p:cNvPr id="6" name="Picture 5">
            <a:extLst>
              <a:ext uri="{FF2B5EF4-FFF2-40B4-BE49-F238E27FC236}">
                <a16:creationId xmlns:a16="http://schemas.microsoft.com/office/drawing/2014/main" id="{F8886306-2060-0FF0-8B7C-7450AC3BE99D}"/>
              </a:ext>
            </a:extLst>
          </p:cNvPr>
          <p:cNvPicPr>
            <a:picLocks noChangeAspect="1"/>
          </p:cNvPicPr>
          <p:nvPr/>
        </p:nvPicPr>
        <p:blipFill>
          <a:blip r:embed="rId3"/>
          <a:stretch>
            <a:fillRect/>
          </a:stretch>
        </p:blipFill>
        <p:spPr>
          <a:xfrm>
            <a:off x="157735" y="1783387"/>
            <a:ext cx="3214261" cy="2894395"/>
          </a:xfrm>
          <a:prstGeom prst="rect">
            <a:avLst/>
          </a:prstGeom>
        </p:spPr>
      </p:pic>
      <p:pic>
        <p:nvPicPr>
          <p:cNvPr id="12" name="Picture 11">
            <a:extLst>
              <a:ext uri="{FF2B5EF4-FFF2-40B4-BE49-F238E27FC236}">
                <a16:creationId xmlns:a16="http://schemas.microsoft.com/office/drawing/2014/main" id="{3D0F8ABA-4ECC-8B56-89FA-96C2BFB246C6}"/>
              </a:ext>
            </a:extLst>
          </p:cNvPr>
          <p:cNvPicPr>
            <a:picLocks noChangeAspect="1"/>
          </p:cNvPicPr>
          <p:nvPr/>
        </p:nvPicPr>
        <p:blipFill>
          <a:blip r:embed="rId4"/>
          <a:stretch>
            <a:fillRect/>
          </a:stretch>
        </p:blipFill>
        <p:spPr>
          <a:xfrm>
            <a:off x="3592581" y="1783386"/>
            <a:ext cx="4300920" cy="2385833"/>
          </a:xfrm>
          <a:prstGeom prst="rect">
            <a:avLst/>
          </a:prstGeom>
        </p:spPr>
      </p:pic>
      <p:pic>
        <p:nvPicPr>
          <p:cNvPr id="4098" name="Picture 2" descr="image">
            <a:extLst>
              <a:ext uri="{FF2B5EF4-FFF2-40B4-BE49-F238E27FC236}">
                <a16:creationId xmlns:a16="http://schemas.microsoft.com/office/drawing/2014/main" id="{BD98D731-AE76-0635-86A5-6AB9A487D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328" y="1783387"/>
            <a:ext cx="4007317" cy="23858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AA7592-CA89-A59C-C46C-AC842B391339}"/>
              </a:ext>
            </a:extLst>
          </p:cNvPr>
          <p:cNvSpPr txBox="1"/>
          <p:nvPr/>
        </p:nvSpPr>
        <p:spPr>
          <a:xfrm>
            <a:off x="279723" y="1405374"/>
            <a:ext cx="1682945" cy="313898"/>
          </a:xfrm>
          <a:prstGeom prst="rect">
            <a:avLst/>
          </a:prstGeom>
          <a:noFill/>
        </p:spPr>
        <p:txBody>
          <a:bodyPr wrap="square" lIns="0" tIns="0" rIns="0" bIns="0" rtlCol="0">
            <a:spAutoFit/>
          </a:bodyPr>
          <a:lstStyle/>
          <a:p>
            <a:pPr algn="l"/>
            <a:r>
              <a:rPr lang="en-US" sz="2000" dirty="0">
                <a:solidFill>
                  <a:schemeClr val="bg1"/>
                </a:solidFill>
              </a:rPr>
              <a:t>Register</a:t>
            </a:r>
            <a:r>
              <a:rPr lang="en-US" sz="2000" b="0" i="0" dirty="0">
                <a:solidFill>
                  <a:srgbClr val="1F2328"/>
                </a:solidFill>
                <a:effectLst/>
                <a:latin typeface="-apple-system"/>
              </a:rPr>
              <a:t> </a:t>
            </a:r>
            <a:endParaRPr lang="en-US" sz="2000" dirty="0">
              <a:solidFill>
                <a:schemeClr val="bg1"/>
              </a:solidFill>
            </a:endParaRPr>
          </a:p>
        </p:txBody>
      </p:sp>
      <p:sp>
        <p:nvSpPr>
          <p:cNvPr id="11" name="TextBox 10">
            <a:extLst>
              <a:ext uri="{FF2B5EF4-FFF2-40B4-BE49-F238E27FC236}">
                <a16:creationId xmlns:a16="http://schemas.microsoft.com/office/drawing/2014/main" id="{2B9B9A7A-4C87-D4D0-58DB-CB3B7C8CFE10}"/>
              </a:ext>
            </a:extLst>
          </p:cNvPr>
          <p:cNvSpPr txBox="1"/>
          <p:nvPr/>
        </p:nvSpPr>
        <p:spPr>
          <a:xfrm>
            <a:off x="3631850" y="1419388"/>
            <a:ext cx="1682945" cy="313898"/>
          </a:xfrm>
          <a:prstGeom prst="rect">
            <a:avLst/>
          </a:prstGeom>
          <a:noFill/>
        </p:spPr>
        <p:txBody>
          <a:bodyPr wrap="square" lIns="0" tIns="0" rIns="0" bIns="0" rtlCol="0">
            <a:spAutoFit/>
          </a:bodyPr>
          <a:lstStyle/>
          <a:p>
            <a:pPr algn="l"/>
            <a:r>
              <a:rPr lang="en-US" sz="2000" dirty="0">
                <a:solidFill>
                  <a:schemeClr val="bg1"/>
                </a:solidFill>
              </a:rPr>
              <a:t>Deploy</a:t>
            </a:r>
            <a:r>
              <a:rPr lang="en-US" sz="2000" b="0" i="0" dirty="0">
                <a:solidFill>
                  <a:srgbClr val="1F2328"/>
                </a:solidFill>
                <a:effectLst/>
                <a:latin typeface="-apple-system"/>
              </a:rPr>
              <a:t> </a:t>
            </a:r>
            <a:endParaRPr lang="en-US" sz="2000" dirty="0">
              <a:solidFill>
                <a:schemeClr val="bg1"/>
              </a:solidFill>
            </a:endParaRPr>
          </a:p>
        </p:txBody>
      </p:sp>
      <p:sp>
        <p:nvSpPr>
          <p:cNvPr id="13" name="TextBox 12">
            <a:extLst>
              <a:ext uri="{FF2B5EF4-FFF2-40B4-BE49-F238E27FC236}">
                <a16:creationId xmlns:a16="http://schemas.microsoft.com/office/drawing/2014/main" id="{30E7831B-0A0D-9DEC-F99D-64D10A95D22D}"/>
              </a:ext>
            </a:extLst>
          </p:cNvPr>
          <p:cNvSpPr txBox="1"/>
          <p:nvPr/>
        </p:nvSpPr>
        <p:spPr>
          <a:xfrm>
            <a:off x="7960328" y="1345159"/>
            <a:ext cx="2760030" cy="307777"/>
          </a:xfrm>
          <a:prstGeom prst="rect">
            <a:avLst/>
          </a:prstGeom>
          <a:noFill/>
        </p:spPr>
        <p:txBody>
          <a:bodyPr wrap="square" lIns="0" tIns="0" rIns="0" bIns="0" rtlCol="0">
            <a:spAutoFit/>
          </a:bodyPr>
          <a:lstStyle/>
          <a:p>
            <a:pPr algn="l"/>
            <a:r>
              <a:rPr lang="en-US" sz="2000" dirty="0">
                <a:solidFill>
                  <a:schemeClr val="bg1"/>
                </a:solidFill>
                <a:latin typeface="-apple-system"/>
              </a:rPr>
              <a:t>Create Online Endpoint</a:t>
            </a:r>
            <a:endParaRPr lang="en-US" sz="2000" dirty="0">
              <a:solidFill>
                <a:schemeClr val="bg1"/>
              </a:solidFill>
            </a:endParaRPr>
          </a:p>
        </p:txBody>
      </p:sp>
      <p:sp>
        <p:nvSpPr>
          <p:cNvPr id="5" name="TextBox 4">
            <a:extLst>
              <a:ext uri="{FF2B5EF4-FFF2-40B4-BE49-F238E27FC236}">
                <a16:creationId xmlns:a16="http://schemas.microsoft.com/office/drawing/2014/main" id="{D33E4AC0-3DBF-7DE6-88A3-60DB2AF771A6}"/>
              </a:ext>
            </a:extLst>
          </p:cNvPr>
          <p:cNvSpPr txBox="1"/>
          <p:nvPr/>
        </p:nvSpPr>
        <p:spPr>
          <a:xfrm>
            <a:off x="537327" y="5134846"/>
            <a:ext cx="11430318" cy="907171"/>
          </a:xfrm>
          <a:prstGeom prst="rect">
            <a:avLst/>
          </a:prstGeom>
          <a:noFill/>
        </p:spPr>
        <p:txBody>
          <a:bodyPr wrap="square">
            <a:spAutoFit/>
          </a:bodyPr>
          <a:lstStyle/>
          <a:p>
            <a:r>
              <a:rPr lang="en-US" b="0" dirty="0" err="1">
                <a:solidFill>
                  <a:srgbClr val="CE9178"/>
                </a:solidFill>
                <a:effectLst/>
                <a:latin typeface="Consolas" panose="020B0609020204030204" pitchFamily="49" charset="0"/>
              </a:rPr>
              <a:t>onnxruntime.transformers.models.whisper.</a:t>
            </a:r>
            <a:r>
              <a:rPr lang="en-US" b="0" dirty="0" err="1">
                <a:solidFill>
                  <a:srgbClr val="CE9178"/>
                </a:solidFill>
                <a:effectLst/>
                <a:highlight>
                  <a:srgbClr val="FFFF00"/>
                </a:highlight>
                <a:latin typeface="Consolas" panose="020B0609020204030204" pitchFamily="49" charset="0"/>
              </a:rPr>
              <a:t>convert_to_onnx</a:t>
            </a:r>
            <a:endParaRPr lang="en-US" b="0" dirty="0">
              <a:solidFill>
                <a:srgbClr val="CE9178"/>
              </a:solidFill>
              <a:effectLst/>
              <a:highlight>
                <a:srgbClr val="FFFF00"/>
              </a:highlight>
              <a:latin typeface="Consolas" panose="020B0609020204030204" pitchFamily="49" charset="0"/>
            </a:endParaRPr>
          </a:p>
          <a:p>
            <a:endParaRPr lang="en-US" b="0" dirty="0">
              <a:solidFill>
                <a:srgbClr val="CE9178"/>
              </a:solidFill>
              <a:effectLst/>
              <a:latin typeface="Consolas" panose="020B0609020204030204" pitchFamily="49" charset="0"/>
            </a:endParaRPr>
          </a:p>
          <a:p>
            <a:r>
              <a:rPr lang="en-US" b="0" dirty="0" err="1">
                <a:effectLst/>
                <a:highlight>
                  <a:srgbClr val="FFFF00"/>
                </a:highlight>
                <a:latin typeface="Consolas" panose="020B0609020204030204" pitchFamily="49" charset="0"/>
              </a:rPr>
              <a:t>InferenceSession</a:t>
            </a:r>
            <a:r>
              <a:rPr lang="en-US" b="0" dirty="0">
                <a:solidFill>
                  <a:srgbClr val="FFFFFF"/>
                </a:solidFill>
                <a:effectLst/>
                <a:latin typeface="Consolas" panose="020B0609020204030204" pitchFamily="49" charset="0"/>
              </a:rPr>
              <a:t>(</a:t>
            </a:r>
            <a:r>
              <a:rPr lang="en-US" b="0" dirty="0">
                <a:solidFill>
                  <a:srgbClr val="CE9178"/>
                </a:solidFill>
                <a:effectLst/>
                <a:latin typeface="Consolas" panose="020B0609020204030204" pitchFamily="49" charset="0"/>
              </a:rPr>
              <a:t>"whisper-small/</a:t>
            </a:r>
            <a:r>
              <a:rPr lang="en-US" b="0" dirty="0" err="1">
                <a:solidFill>
                  <a:srgbClr val="CE9178"/>
                </a:solidFill>
                <a:effectLst/>
                <a:latin typeface="Consolas" panose="020B0609020204030204" pitchFamily="49" charset="0"/>
              </a:rPr>
              <a:t>openai</a:t>
            </a:r>
            <a:r>
              <a:rPr lang="en-US" b="0" dirty="0">
                <a:solidFill>
                  <a:srgbClr val="CE9178"/>
                </a:solidFill>
                <a:effectLst/>
                <a:latin typeface="Consolas" panose="020B0609020204030204" pitchFamily="49" charset="0"/>
              </a:rPr>
              <a:t>/whisper-</a:t>
            </a:r>
            <a:r>
              <a:rPr lang="en-US" b="0" dirty="0" err="1">
                <a:solidFill>
                  <a:srgbClr val="CE9178"/>
                </a:solidFill>
                <a:effectLst/>
                <a:latin typeface="Consolas" panose="020B0609020204030204" pitchFamily="49" charset="0"/>
              </a:rPr>
              <a:t>small_beamsearch.onnx</a:t>
            </a:r>
            <a:r>
              <a:rPr lang="en-US" b="0" dirty="0">
                <a:solidFill>
                  <a:srgbClr val="CE9178"/>
                </a:solidFill>
                <a:effectLst/>
                <a:latin typeface="Consolas" panose="020B0609020204030204" pitchFamily="49" charset="0"/>
              </a:rPr>
              <a:t>, ..</a:t>
            </a:r>
            <a:endParaRPr lang="en-US" b="0" dirty="0">
              <a:solidFill>
                <a:srgbClr val="FFFFFF"/>
              </a:solidFill>
              <a:effectLst/>
              <a:latin typeface="Consolas" panose="020B0609020204030204" pitchFamily="49" charset="0"/>
            </a:endParaRPr>
          </a:p>
        </p:txBody>
      </p:sp>
    </p:spTree>
    <p:extLst>
      <p:ext uri="{BB962C8B-B14F-4D97-AF65-F5344CB8AC3E}">
        <p14:creationId xmlns:p14="http://schemas.microsoft.com/office/powerpoint/2010/main" val="128198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B06-1806-284E-320D-167925C61B41}"/>
              </a:ext>
            </a:extLst>
          </p:cNvPr>
          <p:cNvSpPr>
            <a:spLocks noGrp="1"/>
          </p:cNvSpPr>
          <p:nvPr>
            <p:ph type="title"/>
          </p:nvPr>
        </p:nvSpPr>
        <p:spPr/>
        <p:txBody>
          <a:bodyPr/>
          <a:lstStyle/>
          <a:p>
            <a:r>
              <a:rPr lang="en-US" dirty="0"/>
              <a:t>Foundation Models With Azure ML</a:t>
            </a:r>
          </a:p>
        </p:txBody>
      </p:sp>
      <p:pic>
        <p:nvPicPr>
          <p:cNvPr id="1026" name="Picture 2" descr="Screenshot showing the model catalog section in Azure Machine Learning studio.">
            <a:extLst>
              <a:ext uri="{FF2B5EF4-FFF2-40B4-BE49-F238E27FC236}">
                <a16:creationId xmlns:a16="http://schemas.microsoft.com/office/drawing/2014/main" id="{F5809C3C-4AFE-3023-6A87-7CAC1F5EC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987" y="1494904"/>
            <a:ext cx="7606553" cy="4148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931C05F-D34C-6EBD-B633-D2A3EA617D05}"/>
              </a:ext>
            </a:extLst>
          </p:cNvPr>
          <p:cNvSpPr>
            <a:spLocks noChangeArrowheads="1"/>
          </p:cNvSpPr>
          <p:nvPr/>
        </p:nvSpPr>
        <p:spPr bwMode="auto">
          <a:xfrm rot="10800000" flipV="1">
            <a:off x="8178052" y="2053832"/>
            <a:ext cx="407446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'Model catalog' (preview) provides a catalog view of all models that you have access to via system registries. You can view the complete list of supported open-source foundation models in the </a:t>
            </a:r>
            <a:r>
              <a:rPr kumimoji="0" lang="en-US" altLang="en-US" sz="12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Model catalog</a:t>
            </a: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under the </a:t>
            </a:r>
            <a:r>
              <a:rPr kumimoji="0" lang="en-US" altLang="en-US" sz="900" b="0" i="0" u="none" strike="noStrike" cap="none" normalizeH="0" baseline="0" dirty="0" err="1">
                <a:ln>
                  <a:noFill/>
                </a:ln>
                <a:solidFill>
                  <a:srgbClr val="161616"/>
                </a:solidFill>
                <a:effectLst/>
                <a:latin typeface="SFMono-Regular"/>
              </a:rPr>
              <a:t>azureml</a:t>
            </a: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registry.</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684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C0EAFB-0F27-7184-BAE3-0FCB2ED47DC0}"/>
              </a:ext>
            </a:extLst>
          </p:cNvPr>
          <p:cNvSpPr>
            <a:spLocks/>
          </p:cNvSpPr>
          <p:nvPr/>
        </p:nvSpPr>
        <p:spPr>
          <a:xfrm>
            <a:off x="6669178" y="3685622"/>
            <a:ext cx="4846320" cy="1828800"/>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 name="Text Placeholder 1">
            <a:extLst>
              <a:ext uri="{FF2B5EF4-FFF2-40B4-BE49-F238E27FC236}">
                <a16:creationId xmlns:a16="http://schemas.microsoft.com/office/drawing/2014/main" id="{0423756B-B520-FA66-3740-9C12A916B94F}"/>
              </a:ext>
            </a:extLst>
          </p:cNvPr>
          <p:cNvSpPr txBox="1">
            <a:spLocks/>
          </p:cNvSpPr>
          <p:nvPr/>
        </p:nvSpPr>
        <p:spPr>
          <a:xfrm>
            <a:off x="517922" y="959980"/>
            <a:ext cx="11021125"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Organizations need ability to scale out</a:t>
            </a:r>
          </a:p>
        </p:txBody>
      </p:sp>
      <p:sp>
        <p:nvSpPr>
          <p:cNvPr id="3" name="Title 10">
            <a:extLst>
              <a:ext uri="{FF2B5EF4-FFF2-40B4-BE49-F238E27FC236}">
                <a16:creationId xmlns:a16="http://schemas.microsoft.com/office/drawing/2014/main" id="{515D9B7F-8F1D-65F7-F4EA-51F9B8C4A0B0}"/>
              </a:ext>
            </a:extLst>
          </p:cNvPr>
          <p:cNvSpPr>
            <a:spLocks noGrp="1"/>
          </p:cNvSpPr>
          <p:nvPr>
            <p:ph type="title"/>
          </p:nvPr>
        </p:nvSpPr>
        <p:spPr/>
        <p:txBody>
          <a:bodyPr/>
          <a:lstStyle/>
          <a:p>
            <a:r>
              <a:rPr lang="en-US" sz="3200" dirty="0"/>
              <a:t>AI Landscape</a:t>
            </a:r>
          </a:p>
        </p:txBody>
      </p:sp>
      <p:sp>
        <p:nvSpPr>
          <p:cNvPr id="4" name="Rectangle 3">
            <a:extLst>
              <a:ext uri="{FF2B5EF4-FFF2-40B4-BE49-F238E27FC236}">
                <a16:creationId xmlns:a16="http://schemas.microsoft.com/office/drawing/2014/main" id="{9E5B07A7-4C19-52B8-C8C1-557C27289E1F}"/>
              </a:ext>
            </a:extLst>
          </p:cNvPr>
          <p:cNvSpPr>
            <a:spLocks/>
          </p:cNvSpPr>
          <p:nvPr/>
        </p:nvSpPr>
        <p:spPr>
          <a:xfrm>
            <a:off x="6640886" y="1600365"/>
            <a:ext cx="4846320" cy="1828800"/>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6" name="TextBox 5">
            <a:extLst>
              <a:ext uri="{FF2B5EF4-FFF2-40B4-BE49-F238E27FC236}">
                <a16:creationId xmlns:a16="http://schemas.microsoft.com/office/drawing/2014/main" id="{F463F2D2-F67A-9D61-2BBD-F32D131BA2D2}"/>
              </a:ext>
            </a:extLst>
          </p:cNvPr>
          <p:cNvSpPr txBox="1">
            <a:spLocks/>
          </p:cNvSpPr>
          <p:nvPr/>
        </p:nvSpPr>
        <p:spPr>
          <a:xfrm>
            <a:off x="7107453" y="1741448"/>
            <a:ext cx="4101845" cy="307777"/>
          </a:xfrm>
          <a:prstGeom prst="rect">
            <a:avLst/>
          </a:prstGeom>
          <a:noFill/>
        </p:spPr>
        <p:txBody>
          <a:bodyPr wrap="square" lIns="0" tIns="0" rIns="0" bIns="0" rtlCol="0" anchor="ctr">
            <a:spAutoFit/>
          </a:bodyPr>
          <a:lstStyle/>
          <a:p>
            <a:pPr algn="r" defTabSz="914367">
              <a:defRPr/>
            </a:pPr>
            <a:r>
              <a:rPr lang="en-US" sz="2000">
                <a:solidFill>
                  <a:srgbClr val="0078D4"/>
                </a:solidFill>
                <a:latin typeface="+mj-lt"/>
                <a:cs typeface="Segoe UI Semibold" panose="020B0502040204020203" pitchFamily="34" charset="0"/>
              </a:rPr>
              <a:t>Advanced large language models</a:t>
            </a:r>
          </a:p>
        </p:txBody>
      </p:sp>
      <p:sp>
        <p:nvSpPr>
          <p:cNvPr id="7" name="TextBox 6">
            <a:extLst>
              <a:ext uri="{FF2B5EF4-FFF2-40B4-BE49-F238E27FC236}">
                <a16:creationId xmlns:a16="http://schemas.microsoft.com/office/drawing/2014/main" id="{2496DDC7-1D60-C909-3336-5323873EBEAE}"/>
              </a:ext>
            </a:extLst>
          </p:cNvPr>
          <p:cNvSpPr txBox="1">
            <a:spLocks/>
          </p:cNvSpPr>
          <p:nvPr/>
        </p:nvSpPr>
        <p:spPr>
          <a:xfrm flipH="1">
            <a:off x="7677510" y="2224516"/>
            <a:ext cx="3531780" cy="1046311"/>
          </a:xfrm>
          <a:prstGeom prst="rect">
            <a:avLst/>
          </a:prstGeom>
          <a:noFill/>
        </p:spPr>
        <p:txBody>
          <a:bodyPr wrap="square" lIns="0" tIns="0" rIns="0" bIns="0" rtlCol="0" anchor="t">
            <a:noAutofit/>
          </a:bodyPr>
          <a:lstStyle/>
          <a:p>
            <a:pPr marL="0" marR="0" lvl="0" indent="0" algn="r" defTabSz="914367" rtl="0" eaLnBrk="1" fontAlgn="base" latinLnBrk="0" hangingPunct="1">
              <a:spcBef>
                <a:spcPts val="600"/>
              </a:spcBef>
              <a:spcAft>
                <a:spcPts val="0"/>
              </a:spcAft>
              <a:buClrTx/>
              <a:buSzTx/>
              <a:buFontTx/>
              <a:buNone/>
              <a:tabLst/>
              <a:defRPr/>
            </a:pPr>
            <a:r>
              <a:rPr lang="en-US" sz="2000" dirty="0">
                <a:latin typeface="+mj-lt"/>
                <a:cs typeface="Segoe UI" panose="020B0502040204020203" pitchFamily="34" charset="0"/>
              </a:rPr>
              <a:t>175B parameters </a:t>
            </a:r>
            <a:r>
              <a:rPr lang="en-US" sz="1600" dirty="0">
                <a:cs typeface="Segoe UI" panose="020B0502040204020203" pitchFamily="34" charset="0"/>
              </a:rPr>
              <a:t>in GPT-3. </a:t>
            </a:r>
            <a:r>
              <a:rPr lang="en-US" sz="1600" b="0" i="0" baseline="0" dirty="0">
                <a:solidFill>
                  <a:srgbClr val="292929"/>
                </a:solidFill>
                <a:effectLst/>
                <a:latin typeface="Segoe UI" panose="020B0502040204020203" pitchFamily="34" charset="0"/>
                <a:cs typeface="Segoe UI" panose="020B0502040204020203" pitchFamily="34" charset="0"/>
              </a:rPr>
              <a:t>and was trained on 570 gigabytes of text. GPT4 on even more… </a:t>
            </a:r>
            <a:endParaRPr kumimoji="0" lang="en-US" sz="1400" b="0" i="0" u="none" kern="1200" cap="none" normalizeH="0" baseline="30000" noProof="0" dirty="0">
              <a:ln>
                <a:noFill/>
              </a:ln>
              <a:effectLst/>
              <a:uLnTx/>
              <a:uFillTx/>
              <a:ea typeface="+mn-ea"/>
              <a:cs typeface="Segoe UI" panose="020B0502040204020203" pitchFamily="34" charset="0"/>
            </a:endParaRPr>
          </a:p>
        </p:txBody>
      </p:sp>
      <p:sp>
        <p:nvSpPr>
          <p:cNvPr id="8" name="TextBox 7">
            <a:extLst>
              <a:ext uri="{FF2B5EF4-FFF2-40B4-BE49-F238E27FC236}">
                <a16:creationId xmlns:a16="http://schemas.microsoft.com/office/drawing/2014/main" id="{EE0FA0F8-C1B5-0D4C-604B-3B79D408D6CA}"/>
              </a:ext>
            </a:extLst>
          </p:cNvPr>
          <p:cNvSpPr txBox="1">
            <a:spLocks/>
          </p:cNvSpPr>
          <p:nvPr/>
        </p:nvSpPr>
        <p:spPr>
          <a:xfrm>
            <a:off x="7532880" y="3671755"/>
            <a:ext cx="3676417" cy="615553"/>
          </a:xfrm>
          <a:prstGeom prst="rect">
            <a:avLst/>
          </a:prstGeom>
          <a:noFill/>
        </p:spPr>
        <p:txBody>
          <a:bodyPr wrap="square" lIns="0" tIns="0" rIns="0" bIns="0" rtlCol="0" anchor="ctr">
            <a:spAutoFit/>
          </a:bodyPr>
          <a:lstStyle/>
          <a:p>
            <a:pPr algn="r" defTabSz="914367">
              <a:defRPr/>
            </a:pPr>
            <a:r>
              <a:rPr lang="en-US" sz="2000" dirty="0">
                <a:solidFill>
                  <a:srgbClr val="0078D4"/>
                </a:solidFill>
                <a:latin typeface="+mj-lt"/>
                <a:cs typeface="Segoe UI Semibold" panose="020B0502040204020203" pitchFamily="34" charset="0"/>
              </a:rPr>
              <a:t>Fairness, Inclusion &amp; Accountability</a:t>
            </a:r>
          </a:p>
        </p:txBody>
      </p:sp>
      <p:cxnSp>
        <p:nvCxnSpPr>
          <p:cNvPr id="10" name="Straight Connector 9">
            <a:extLst>
              <a:ext uri="{FF2B5EF4-FFF2-40B4-BE49-F238E27FC236}">
                <a16:creationId xmlns:a16="http://schemas.microsoft.com/office/drawing/2014/main" id="{E2620E61-7940-BBD0-07CD-BA0A88271121}"/>
              </a:ext>
            </a:extLst>
          </p:cNvPr>
          <p:cNvCxnSpPr>
            <a:cxnSpLocks/>
          </p:cNvCxnSpPr>
          <p:nvPr/>
        </p:nvCxnSpPr>
        <p:spPr>
          <a:xfrm flipH="1">
            <a:off x="7634662" y="2165446"/>
            <a:ext cx="357463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E7E16D-EE75-25FB-6B0A-CA30EE776E1A}"/>
              </a:ext>
            </a:extLst>
          </p:cNvPr>
          <p:cNvCxnSpPr>
            <a:cxnSpLocks/>
          </p:cNvCxnSpPr>
          <p:nvPr/>
        </p:nvCxnSpPr>
        <p:spPr>
          <a:xfrm flipH="1">
            <a:off x="7634662" y="4250868"/>
            <a:ext cx="3574635"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0F03197-BB4D-D871-BCB1-6FC2E6922348}"/>
              </a:ext>
            </a:extLst>
          </p:cNvPr>
          <p:cNvSpPr>
            <a:spLocks/>
          </p:cNvSpPr>
          <p:nvPr/>
        </p:nvSpPr>
        <p:spPr>
          <a:xfrm>
            <a:off x="588262" y="1600200"/>
            <a:ext cx="4769418" cy="1828800"/>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3" name="Rectangle 12">
            <a:extLst>
              <a:ext uri="{FF2B5EF4-FFF2-40B4-BE49-F238E27FC236}">
                <a16:creationId xmlns:a16="http://schemas.microsoft.com/office/drawing/2014/main" id="{7FD55873-8B28-473A-7FBA-6D4D10CBE609}"/>
              </a:ext>
            </a:extLst>
          </p:cNvPr>
          <p:cNvSpPr>
            <a:spLocks/>
          </p:cNvSpPr>
          <p:nvPr/>
        </p:nvSpPr>
        <p:spPr>
          <a:xfrm>
            <a:off x="588262" y="3685622"/>
            <a:ext cx="4769418" cy="1828800"/>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14" name="TextBox 13">
            <a:extLst>
              <a:ext uri="{FF2B5EF4-FFF2-40B4-BE49-F238E27FC236}">
                <a16:creationId xmlns:a16="http://schemas.microsoft.com/office/drawing/2014/main" id="{334BB74F-6A9E-5323-1407-44E6A830F705}"/>
              </a:ext>
            </a:extLst>
          </p:cNvPr>
          <p:cNvSpPr txBox="1"/>
          <p:nvPr/>
        </p:nvSpPr>
        <p:spPr>
          <a:xfrm flipH="1">
            <a:off x="810454" y="1741448"/>
            <a:ext cx="3517207" cy="307777"/>
          </a:xfrm>
          <a:prstGeom prst="rect">
            <a:avLst/>
          </a:prstGeom>
          <a:noFill/>
        </p:spPr>
        <p:txBody>
          <a:bodyPr wrap="square" lIns="0" tIns="0" rIns="0" bIns="0" rtlCol="0" anchor="ctr">
            <a:spAutoFit/>
          </a:bodyPr>
          <a:lstStyle/>
          <a:p>
            <a:pPr defTabSz="914367">
              <a:defRPr/>
            </a:pPr>
            <a:r>
              <a:rPr lang="en-US" sz="2000">
                <a:solidFill>
                  <a:srgbClr val="0078D4"/>
                </a:solidFill>
                <a:latin typeface="+mj-lt"/>
                <a:cs typeface="Segoe UI Semibold" panose="020B0502040204020203" pitchFamily="34" charset="0"/>
              </a:rPr>
              <a:t>Explosion of data</a:t>
            </a:r>
          </a:p>
        </p:txBody>
      </p:sp>
      <p:sp>
        <p:nvSpPr>
          <p:cNvPr id="15" name="TextBox 14">
            <a:extLst>
              <a:ext uri="{FF2B5EF4-FFF2-40B4-BE49-F238E27FC236}">
                <a16:creationId xmlns:a16="http://schemas.microsoft.com/office/drawing/2014/main" id="{EAC39CF7-7DE2-7858-BBF8-8AD83351DAA9}"/>
              </a:ext>
            </a:extLst>
          </p:cNvPr>
          <p:cNvSpPr txBox="1">
            <a:spLocks/>
          </p:cNvSpPr>
          <p:nvPr/>
        </p:nvSpPr>
        <p:spPr>
          <a:xfrm flipH="1">
            <a:off x="810452" y="2224517"/>
            <a:ext cx="3406748" cy="1046310"/>
          </a:xfrm>
          <a:prstGeom prst="rect">
            <a:avLst/>
          </a:prstGeom>
          <a:noFill/>
        </p:spPr>
        <p:txBody>
          <a:bodyPr wrap="square" lIns="0" tIns="0" rIns="0" bIns="0" rtlCol="0" anchor="t">
            <a:noAutofit/>
          </a:bodyPr>
          <a:lstStyle/>
          <a:p>
            <a:pPr fontAlgn="base">
              <a:spcBef>
                <a:spcPts val="600"/>
              </a:spcBef>
              <a:defRPr/>
            </a:pPr>
            <a:r>
              <a:rPr lang="en-US" sz="2000">
                <a:latin typeface="+mj-lt"/>
                <a:cs typeface="Segoe UI"/>
              </a:rPr>
              <a:t>175-180 zettabytes </a:t>
            </a:r>
            <a:r>
              <a:rPr lang="en-US" sz="1600">
                <a:cs typeface="Segoe UI"/>
              </a:rPr>
              <a:t>of worldwide data volume is predicted by 2025.</a:t>
            </a:r>
            <a:r>
              <a:rPr lang="en-US" sz="1600" baseline="30000">
                <a:cs typeface="Segoe UI"/>
              </a:rPr>
              <a:t>1</a:t>
            </a:r>
          </a:p>
        </p:txBody>
      </p:sp>
      <p:sp>
        <p:nvSpPr>
          <p:cNvPr id="17" name="TextBox 16">
            <a:extLst>
              <a:ext uri="{FF2B5EF4-FFF2-40B4-BE49-F238E27FC236}">
                <a16:creationId xmlns:a16="http://schemas.microsoft.com/office/drawing/2014/main" id="{FC26E2C2-1634-B709-B062-E532B0EF606E}"/>
              </a:ext>
            </a:extLst>
          </p:cNvPr>
          <p:cNvSpPr txBox="1">
            <a:spLocks/>
          </p:cNvSpPr>
          <p:nvPr/>
        </p:nvSpPr>
        <p:spPr>
          <a:xfrm flipH="1">
            <a:off x="812120" y="4319566"/>
            <a:ext cx="3462349" cy="800219"/>
          </a:xfrm>
          <a:prstGeom prst="rect">
            <a:avLst/>
          </a:prstGeom>
          <a:noFill/>
        </p:spPr>
        <p:txBody>
          <a:bodyPr wrap="square" lIns="0" tIns="0" rIns="0" bIns="0" rtlCol="0" anchor="t">
            <a:spAutoFit/>
          </a:bodyPr>
          <a:lstStyle/>
          <a:p>
            <a:pPr>
              <a:defRPr/>
            </a:pPr>
            <a:r>
              <a:rPr lang="en-US" sz="2000">
                <a:latin typeface="+mj-lt"/>
                <a:cs typeface="Segoe UI"/>
              </a:rPr>
              <a:t>64% </a:t>
            </a:r>
            <a:r>
              <a:rPr kumimoji="0" lang="en-US" sz="1600" b="0" i="0" u="none" strike="noStrike" kern="1200" cap="none" normalizeH="0" baseline="0" noProof="0">
                <a:ln>
                  <a:noFill/>
                </a:ln>
                <a:effectLst/>
                <a:uLnTx/>
                <a:uFillTx/>
                <a:ea typeface="+mn-ea"/>
                <a:cs typeface="Segoe UI"/>
              </a:rPr>
              <a:t>of organizations take a month or longer to deploy a machine learning model</a:t>
            </a:r>
            <a:r>
              <a:rPr lang="en-US" sz="1600">
                <a:cs typeface="Segoe UI"/>
              </a:rPr>
              <a:t>.</a:t>
            </a:r>
            <a:r>
              <a:rPr lang="en-US" sz="1600" baseline="30000">
                <a:cs typeface="Segoe UI"/>
              </a:rPr>
              <a:t>2</a:t>
            </a:r>
            <a:endParaRPr lang="en-US" baseline="30000">
              <a:cs typeface="Segoe UI"/>
            </a:endParaRPr>
          </a:p>
        </p:txBody>
      </p:sp>
      <p:cxnSp>
        <p:nvCxnSpPr>
          <p:cNvPr id="18" name="Straight Connector 17">
            <a:extLst>
              <a:ext uri="{FF2B5EF4-FFF2-40B4-BE49-F238E27FC236}">
                <a16:creationId xmlns:a16="http://schemas.microsoft.com/office/drawing/2014/main" id="{1202D183-7CF9-0DC8-38DF-2F090D8EB871}"/>
              </a:ext>
            </a:extLst>
          </p:cNvPr>
          <p:cNvCxnSpPr>
            <a:cxnSpLocks/>
          </p:cNvCxnSpPr>
          <p:nvPr/>
        </p:nvCxnSpPr>
        <p:spPr>
          <a:xfrm flipH="1">
            <a:off x="810454" y="2165446"/>
            <a:ext cx="3447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D76064-5AD3-D055-CFFB-DCC0ACE3C118}"/>
              </a:ext>
            </a:extLst>
          </p:cNvPr>
          <p:cNvCxnSpPr>
            <a:cxnSpLocks/>
          </p:cNvCxnSpPr>
          <p:nvPr/>
        </p:nvCxnSpPr>
        <p:spPr>
          <a:xfrm flipH="1">
            <a:off x="813546" y="4250868"/>
            <a:ext cx="3447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AA1E709-0A71-4A35-A55C-1117BECFD38B}"/>
              </a:ext>
            </a:extLst>
          </p:cNvPr>
          <p:cNvGrpSpPr/>
          <p:nvPr/>
        </p:nvGrpSpPr>
        <p:grpSpPr>
          <a:xfrm>
            <a:off x="4558533" y="2143094"/>
            <a:ext cx="2859028" cy="2853054"/>
            <a:chOff x="4667643" y="2188710"/>
            <a:chExt cx="2859028" cy="2853054"/>
          </a:xfrm>
        </p:grpSpPr>
        <p:sp>
          <p:nvSpPr>
            <p:cNvPr id="21" name="Oval 20">
              <a:extLst>
                <a:ext uri="{FF2B5EF4-FFF2-40B4-BE49-F238E27FC236}">
                  <a16:creationId xmlns:a16="http://schemas.microsoft.com/office/drawing/2014/main" id="{74360334-FFE0-66B9-B4E4-798786F2C258}"/>
                </a:ext>
              </a:extLst>
            </p:cNvPr>
            <p:cNvSpPr/>
            <p:nvPr/>
          </p:nvSpPr>
          <p:spPr>
            <a:xfrm>
              <a:off x="4667643" y="2188710"/>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7D7C43C-3E52-C975-B82C-255F1DCA7B75}"/>
                </a:ext>
              </a:extLst>
            </p:cNvPr>
            <p:cNvSpPr/>
            <p:nvPr/>
          </p:nvSpPr>
          <p:spPr>
            <a:xfrm>
              <a:off x="4673617" y="2188710"/>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AC02B7E-D4FD-43FD-B1F6-80266C4DAF54}"/>
                </a:ext>
              </a:extLst>
            </p:cNvPr>
            <p:cNvCxnSpPr>
              <a:cxnSpLocks/>
            </p:cNvCxnSpPr>
            <p:nvPr/>
          </p:nvCxnSpPr>
          <p:spPr>
            <a:xfrm flipH="1" flipV="1">
              <a:off x="5887615" y="2411709"/>
              <a:ext cx="225441" cy="26635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4222B2-8B26-4201-6DAE-26526826741C}"/>
                </a:ext>
              </a:extLst>
            </p:cNvPr>
            <p:cNvCxnSpPr>
              <a:cxnSpLocks/>
            </p:cNvCxnSpPr>
            <p:nvPr/>
          </p:nvCxnSpPr>
          <p:spPr>
            <a:xfrm flipH="1">
              <a:off x="5818423" y="2674672"/>
              <a:ext cx="291179" cy="43160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02E865-DE95-09EC-4EFE-5AF9F27ED9EC}"/>
                </a:ext>
              </a:extLst>
            </p:cNvPr>
            <p:cNvCxnSpPr>
              <a:cxnSpLocks/>
            </p:cNvCxnSpPr>
            <p:nvPr/>
          </p:nvCxnSpPr>
          <p:spPr>
            <a:xfrm flipH="1" flipV="1">
              <a:off x="5818423" y="3106277"/>
              <a:ext cx="294632" cy="51512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6E8F7B-F6DF-47CB-BFFF-D03A8A6FE1B3}"/>
                </a:ext>
              </a:extLst>
            </p:cNvPr>
            <p:cNvCxnSpPr>
              <a:cxnSpLocks/>
            </p:cNvCxnSpPr>
            <p:nvPr/>
          </p:nvCxnSpPr>
          <p:spPr>
            <a:xfrm>
              <a:off x="5731935" y="2304815"/>
              <a:ext cx="155679" cy="10689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80AF10-74EC-3E89-8D96-67866A6F7B19}"/>
                </a:ext>
              </a:extLst>
            </p:cNvPr>
            <p:cNvCxnSpPr>
              <a:cxnSpLocks/>
            </p:cNvCxnSpPr>
            <p:nvPr/>
          </p:nvCxnSpPr>
          <p:spPr>
            <a:xfrm flipV="1">
              <a:off x="5590669" y="2411709"/>
              <a:ext cx="296944" cy="3058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2E2CE4-23B7-1708-8418-12367A082E48}"/>
                </a:ext>
              </a:extLst>
            </p:cNvPr>
            <p:cNvCxnSpPr>
              <a:cxnSpLocks/>
            </p:cNvCxnSpPr>
            <p:nvPr/>
          </p:nvCxnSpPr>
          <p:spPr>
            <a:xfrm>
              <a:off x="5592110" y="2717547"/>
              <a:ext cx="226823" cy="3909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F83E2E-97D8-E63F-0123-B66BA9266A79}"/>
                </a:ext>
              </a:extLst>
            </p:cNvPr>
            <p:cNvCxnSpPr>
              <a:cxnSpLocks/>
            </p:cNvCxnSpPr>
            <p:nvPr/>
          </p:nvCxnSpPr>
          <p:spPr>
            <a:xfrm flipV="1">
              <a:off x="5515952" y="3106694"/>
              <a:ext cx="301209" cy="51470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EAE3D4-6ED5-A352-886A-1DAB5E48A7A8}"/>
                </a:ext>
              </a:extLst>
            </p:cNvPr>
            <p:cNvCxnSpPr>
              <a:cxnSpLocks/>
            </p:cNvCxnSpPr>
            <p:nvPr/>
          </p:nvCxnSpPr>
          <p:spPr>
            <a:xfrm>
              <a:off x="5436221" y="2428619"/>
              <a:ext cx="26428" cy="6383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C88681-2604-1D7A-D365-03E0D91296C9}"/>
                </a:ext>
              </a:extLst>
            </p:cNvPr>
            <p:cNvCxnSpPr>
              <a:cxnSpLocks/>
            </p:cNvCxnSpPr>
            <p:nvPr/>
          </p:nvCxnSpPr>
          <p:spPr>
            <a:xfrm flipV="1">
              <a:off x="5186045" y="2495373"/>
              <a:ext cx="276754" cy="3264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725BB6-0232-DBC6-A89A-27E38F7C3C72}"/>
                </a:ext>
              </a:extLst>
            </p:cNvPr>
            <p:cNvCxnSpPr>
              <a:cxnSpLocks/>
            </p:cNvCxnSpPr>
            <p:nvPr/>
          </p:nvCxnSpPr>
          <p:spPr>
            <a:xfrm>
              <a:off x="5186045" y="2820356"/>
              <a:ext cx="104021" cy="32498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B7B543E-6783-6C89-56FC-3A8E74CFDFAF}"/>
                </a:ext>
              </a:extLst>
            </p:cNvPr>
            <p:cNvCxnSpPr>
              <a:cxnSpLocks/>
            </p:cNvCxnSpPr>
            <p:nvPr/>
          </p:nvCxnSpPr>
          <p:spPr>
            <a:xfrm flipV="1">
              <a:off x="5069564" y="3143584"/>
              <a:ext cx="221367" cy="47170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35408F-8FF0-5252-C0A3-3E7358641B21}"/>
                </a:ext>
              </a:extLst>
            </p:cNvPr>
            <p:cNvCxnSpPr>
              <a:cxnSpLocks/>
            </p:cNvCxnSpPr>
            <p:nvPr/>
          </p:nvCxnSpPr>
          <p:spPr>
            <a:xfrm flipH="1">
              <a:off x="5466342" y="2304815"/>
              <a:ext cx="265592" cy="1870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2EC74C-8083-B321-D6D5-6294BB5A6EAA}"/>
                </a:ext>
              </a:extLst>
            </p:cNvPr>
            <p:cNvCxnSpPr>
              <a:cxnSpLocks/>
            </p:cNvCxnSpPr>
            <p:nvPr/>
          </p:nvCxnSpPr>
          <p:spPr>
            <a:xfrm flipH="1" flipV="1">
              <a:off x="5463485" y="2490392"/>
              <a:ext cx="126885" cy="22632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47C722-104B-B1D2-38FA-4307A6C0DD51}"/>
                </a:ext>
              </a:extLst>
            </p:cNvPr>
            <p:cNvCxnSpPr>
              <a:cxnSpLocks/>
            </p:cNvCxnSpPr>
            <p:nvPr/>
          </p:nvCxnSpPr>
          <p:spPr>
            <a:xfrm flipH="1">
              <a:off x="5290931" y="2718470"/>
              <a:ext cx="297666" cy="425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F74AE1-3A31-D528-3396-15CEC9AFDB48}"/>
                </a:ext>
              </a:extLst>
            </p:cNvPr>
            <p:cNvCxnSpPr>
              <a:cxnSpLocks/>
            </p:cNvCxnSpPr>
            <p:nvPr/>
          </p:nvCxnSpPr>
          <p:spPr>
            <a:xfrm flipH="1" flipV="1">
              <a:off x="5290931" y="3141827"/>
              <a:ext cx="226794" cy="4795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A5A2AF-F79C-8EC8-0528-BA577684796D}"/>
                </a:ext>
              </a:extLst>
            </p:cNvPr>
            <p:cNvCxnSpPr>
              <a:cxnSpLocks/>
            </p:cNvCxnSpPr>
            <p:nvPr/>
          </p:nvCxnSpPr>
          <p:spPr>
            <a:xfrm>
              <a:off x="5172220" y="2627124"/>
              <a:ext cx="12253" cy="1920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211BDC-9319-BF02-3E4F-4C6C58807D57}"/>
                </a:ext>
              </a:extLst>
            </p:cNvPr>
            <p:cNvCxnSpPr>
              <a:cxnSpLocks/>
            </p:cNvCxnSpPr>
            <p:nvPr/>
          </p:nvCxnSpPr>
          <p:spPr>
            <a:xfrm flipV="1">
              <a:off x="4945427" y="2816844"/>
              <a:ext cx="240968" cy="40403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D1FB72-FE53-D843-5A15-5332B757E163}"/>
                </a:ext>
              </a:extLst>
            </p:cNvPr>
            <p:cNvCxnSpPr>
              <a:cxnSpLocks/>
            </p:cNvCxnSpPr>
            <p:nvPr/>
          </p:nvCxnSpPr>
          <p:spPr>
            <a:xfrm>
              <a:off x="4945077" y="3219120"/>
              <a:ext cx="124377" cy="39876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DBE6BB2-6E70-B4E1-D31C-E2A30EE0E2F7}"/>
                </a:ext>
              </a:extLst>
            </p:cNvPr>
            <p:cNvCxnSpPr>
              <a:cxnSpLocks/>
            </p:cNvCxnSpPr>
            <p:nvPr/>
          </p:nvCxnSpPr>
          <p:spPr>
            <a:xfrm flipV="1">
              <a:off x="4814313" y="3222635"/>
              <a:ext cx="131115" cy="39876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EE8E8D-AAA9-89FB-8C21-CD56668F7F7C}"/>
                </a:ext>
              </a:extLst>
            </p:cNvPr>
            <p:cNvCxnSpPr>
              <a:cxnSpLocks/>
            </p:cNvCxnSpPr>
            <p:nvPr/>
          </p:nvCxnSpPr>
          <p:spPr>
            <a:xfrm>
              <a:off x="4934796" y="2936297"/>
              <a:ext cx="10631" cy="28985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1BDBC0-4B2E-1678-3DB1-B334FF90A41D}"/>
                </a:ext>
              </a:extLst>
            </p:cNvPr>
            <p:cNvCxnSpPr>
              <a:cxnSpLocks/>
            </p:cNvCxnSpPr>
            <p:nvPr/>
          </p:nvCxnSpPr>
          <p:spPr>
            <a:xfrm>
              <a:off x="4775332" y="3301683"/>
              <a:ext cx="37208" cy="3162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5719F7A-70BB-0555-FE03-DF11C7EC9249}"/>
                </a:ext>
              </a:extLst>
            </p:cNvPr>
            <p:cNvCxnSpPr/>
            <p:nvPr/>
          </p:nvCxnSpPr>
          <p:spPr>
            <a:xfrm flipV="1">
              <a:off x="5462648" y="2411708"/>
              <a:ext cx="424965" cy="8366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6EA1783-3F8E-7F76-A494-9B52BF98E54A}"/>
                </a:ext>
              </a:extLst>
            </p:cNvPr>
            <p:cNvCxnSpPr>
              <a:cxnSpLocks/>
            </p:cNvCxnSpPr>
            <p:nvPr/>
          </p:nvCxnSpPr>
          <p:spPr>
            <a:xfrm flipV="1">
              <a:off x="5586676" y="2678067"/>
              <a:ext cx="524608" cy="3864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BB9BC6-EF55-AD54-85A2-D06F397CB7D3}"/>
                </a:ext>
              </a:extLst>
            </p:cNvPr>
            <p:cNvCxnSpPr>
              <a:cxnSpLocks/>
            </p:cNvCxnSpPr>
            <p:nvPr/>
          </p:nvCxnSpPr>
          <p:spPr>
            <a:xfrm flipV="1">
              <a:off x="5292554" y="3108450"/>
              <a:ext cx="524608" cy="3337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E82E26-65EB-9A67-097D-46F110CEEAA7}"/>
                </a:ext>
              </a:extLst>
            </p:cNvPr>
            <p:cNvCxnSpPr>
              <a:cxnSpLocks/>
            </p:cNvCxnSpPr>
            <p:nvPr/>
          </p:nvCxnSpPr>
          <p:spPr>
            <a:xfrm flipV="1">
              <a:off x="4943505" y="3143584"/>
              <a:ext cx="349198"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4AB2A5-291D-BE03-2A50-CC2E13F4F50A}"/>
                </a:ext>
              </a:extLst>
            </p:cNvPr>
            <p:cNvCxnSpPr>
              <a:cxnSpLocks/>
            </p:cNvCxnSpPr>
            <p:nvPr/>
          </p:nvCxnSpPr>
          <p:spPr>
            <a:xfrm flipV="1">
              <a:off x="5189788" y="2718470"/>
              <a:ext cx="402352" cy="10188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9F8343B-152E-C67A-596F-8972683209F4}"/>
                </a:ext>
              </a:extLst>
            </p:cNvPr>
            <p:cNvCxnSpPr>
              <a:cxnSpLocks/>
            </p:cNvCxnSpPr>
            <p:nvPr/>
          </p:nvCxnSpPr>
          <p:spPr>
            <a:xfrm flipV="1">
              <a:off x="4931103" y="2823870"/>
              <a:ext cx="253519" cy="1106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5B972EA-B305-770B-A493-2E5A6B23DF51}"/>
                </a:ext>
              </a:extLst>
            </p:cNvPr>
            <p:cNvCxnSpPr>
              <a:cxnSpLocks/>
            </p:cNvCxnSpPr>
            <p:nvPr/>
          </p:nvCxnSpPr>
          <p:spPr>
            <a:xfrm flipV="1">
              <a:off x="4773411" y="3222634"/>
              <a:ext cx="172016"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EF952B0-718C-4FBA-2D67-5128D26C1A4F}"/>
                </a:ext>
              </a:extLst>
            </p:cNvPr>
            <p:cNvCxnSpPr>
              <a:cxnSpLocks/>
            </p:cNvCxnSpPr>
            <p:nvPr/>
          </p:nvCxnSpPr>
          <p:spPr>
            <a:xfrm flipV="1">
              <a:off x="5170298" y="2495373"/>
              <a:ext cx="294272" cy="13175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A7126F-1422-5D45-E6C8-D6CF48A9B8DD}"/>
                </a:ext>
              </a:extLst>
            </p:cNvPr>
            <p:cNvCxnSpPr>
              <a:cxnSpLocks/>
            </p:cNvCxnSpPr>
            <p:nvPr/>
          </p:nvCxnSpPr>
          <p:spPr>
            <a:xfrm flipH="1">
              <a:off x="5887615" y="2258222"/>
              <a:ext cx="225442" cy="15348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DBCA45-B711-7AA0-12B2-C32DB18BF7F5}"/>
                </a:ext>
              </a:extLst>
            </p:cNvPr>
            <p:cNvCxnSpPr>
              <a:cxnSpLocks/>
            </p:cNvCxnSpPr>
            <p:nvPr/>
          </p:nvCxnSpPr>
          <p:spPr>
            <a:xfrm>
              <a:off x="6114226" y="2259978"/>
              <a:ext cx="221988" cy="1517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AF4ACE-4A78-8EBF-1F7B-B2B08F0D319D}"/>
                </a:ext>
              </a:extLst>
            </p:cNvPr>
            <p:cNvCxnSpPr>
              <a:cxnSpLocks/>
            </p:cNvCxnSpPr>
            <p:nvPr/>
          </p:nvCxnSpPr>
          <p:spPr>
            <a:xfrm flipV="1">
              <a:off x="6113056" y="2411709"/>
              <a:ext cx="223158" cy="26635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41706C-035C-4670-3CF9-DDB984E81B0E}"/>
                </a:ext>
              </a:extLst>
            </p:cNvPr>
            <p:cNvCxnSpPr>
              <a:cxnSpLocks/>
            </p:cNvCxnSpPr>
            <p:nvPr/>
          </p:nvCxnSpPr>
          <p:spPr>
            <a:xfrm>
              <a:off x="6114227" y="2674672"/>
              <a:ext cx="291179" cy="43160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6BBF70-960D-D023-2ABD-8B4DDFC69AC7}"/>
                </a:ext>
              </a:extLst>
            </p:cNvPr>
            <p:cNvCxnSpPr>
              <a:cxnSpLocks/>
            </p:cNvCxnSpPr>
            <p:nvPr/>
          </p:nvCxnSpPr>
          <p:spPr>
            <a:xfrm flipV="1">
              <a:off x="6111284" y="3106277"/>
              <a:ext cx="294122" cy="51512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011EA8E-0512-E94B-9F72-47D1273A1181}"/>
                </a:ext>
              </a:extLst>
            </p:cNvPr>
            <p:cNvCxnSpPr>
              <a:cxnSpLocks/>
            </p:cNvCxnSpPr>
            <p:nvPr/>
          </p:nvCxnSpPr>
          <p:spPr>
            <a:xfrm flipH="1">
              <a:off x="6336215" y="2304815"/>
              <a:ext cx="155679" cy="10689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A047C24-2F9A-3DB5-9943-5845A0F2DDBC}"/>
                </a:ext>
              </a:extLst>
            </p:cNvPr>
            <p:cNvCxnSpPr>
              <a:cxnSpLocks/>
            </p:cNvCxnSpPr>
            <p:nvPr/>
          </p:nvCxnSpPr>
          <p:spPr>
            <a:xfrm flipH="1" flipV="1">
              <a:off x="6336216" y="2411709"/>
              <a:ext cx="296944" cy="3058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83A564E-D277-417E-CEF4-4E3F58B03EA2}"/>
                </a:ext>
              </a:extLst>
            </p:cNvPr>
            <p:cNvCxnSpPr>
              <a:cxnSpLocks/>
            </p:cNvCxnSpPr>
            <p:nvPr/>
          </p:nvCxnSpPr>
          <p:spPr>
            <a:xfrm flipH="1">
              <a:off x="6404896" y="2717547"/>
              <a:ext cx="226823" cy="3909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43F6B3B-2F45-DDD9-7655-0EEEC0A278FA}"/>
                </a:ext>
              </a:extLst>
            </p:cNvPr>
            <p:cNvCxnSpPr>
              <a:cxnSpLocks/>
            </p:cNvCxnSpPr>
            <p:nvPr/>
          </p:nvCxnSpPr>
          <p:spPr>
            <a:xfrm flipH="1" flipV="1">
              <a:off x="6406668" y="3106694"/>
              <a:ext cx="301209" cy="51470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F363A2-04BD-8B35-3A72-A24456058034}"/>
                </a:ext>
              </a:extLst>
            </p:cNvPr>
            <p:cNvCxnSpPr>
              <a:cxnSpLocks/>
            </p:cNvCxnSpPr>
            <p:nvPr/>
          </p:nvCxnSpPr>
          <p:spPr>
            <a:xfrm flipH="1">
              <a:off x="6761181" y="2428619"/>
              <a:ext cx="26428" cy="6383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03534E6-DE43-48DE-3A29-95193AF56F1B}"/>
                </a:ext>
              </a:extLst>
            </p:cNvPr>
            <p:cNvCxnSpPr>
              <a:cxnSpLocks/>
            </p:cNvCxnSpPr>
            <p:nvPr/>
          </p:nvCxnSpPr>
          <p:spPr>
            <a:xfrm flipH="1" flipV="1">
              <a:off x="6761032" y="2495373"/>
              <a:ext cx="276754" cy="3264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1732FF-7D0E-7291-BACC-63C2F4AC5A97}"/>
                </a:ext>
              </a:extLst>
            </p:cNvPr>
            <p:cNvCxnSpPr>
              <a:cxnSpLocks/>
            </p:cNvCxnSpPr>
            <p:nvPr/>
          </p:nvCxnSpPr>
          <p:spPr>
            <a:xfrm flipH="1">
              <a:off x="6933763" y="2820356"/>
              <a:ext cx="104021" cy="32498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2" name="Straight Connector 3071">
              <a:extLst>
                <a:ext uri="{FF2B5EF4-FFF2-40B4-BE49-F238E27FC236}">
                  <a16:creationId xmlns:a16="http://schemas.microsoft.com/office/drawing/2014/main" id="{4FE52B37-E558-B8A3-8EDF-CEE004F95B64}"/>
                </a:ext>
              </a:extLst>
            </p:cNvPr>
            <p:cNvCxnSpPr>
              <a:cxnSpLocks/>
            </p:cNvCxnSpPr>
            <p:nvPr/>
          </p:nvCxnSpPr>
          <p:spPr>
            <a:xfrm flipH="1" flipV="1">
              <a:off x="6932898" y="3143584"/>
              <a:ext cx="221367" cy="47170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3" name="Straight Connector 3072">
              <a:extLst>
                <a:ext uri="{FF2B5EF4-FFF2-40B4-BE49-F238E27FC236}">
                  <a16:creationId xmlns:a16="http://schemas.microsoft.com/office/drawing/2014/main" id="{EC4A76C4-B604-81F7-E203-78F7A708C50F}"/>
                </a:ext>
              </a:extLst>
            </p:cNvPr>
            <p:cNvCxnSpPr>
              <a:cxnSpLocks/>
            </p:cNvCxnSpPr>
            <p:nvPr/>
          </p:nvCxnSpPr>
          <p:spPr>
            <a:xfrm>
              <a:off x="6491895" y="2304815"/>
              <a:ext cx="265592" cy="1870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5" name="Straight Connector 3074">
              <a:extLst>
                <a:ext uri="{FF2B5EF4-FFF2-40B4-BE49-F238E27FC236}">
                  <a16:creationId xmlns:a16="http://schemas.microsoft.com/office/drawing/2014/main" id="{2BC9BE07-1090-BA75-7669-64D9B569DF26}"/>
                </a:ext>
              </a:extLst>
            </p:cNvPr>
            <p:cNvCxnSpPr>
              <a:cxnSpLocks/>
            </p:cNvCxnSpPr>
            <p:nvPr/>
          </p:nvCxnSpPr>
          <p:spPr>
            <a:xfrm flipV="1">
              <a:off x="6633460" y="2490392"/>
              <a:ext cx="126885" cy="22632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6" name="Straight Connector 3075">
              <a:extLst>
                <a:ext uri="{FF2B5EF4-FFF2-40B4-BE49-F238E27FC236}">
                  <a16:creationId xmlns:a16="http://schemas.microsoft.com/office/drawing/2014/main" id="{F4C763A9-CE32-F9F8-CC04-EDB0129AEEC8}"/>
                </a:ext>
              </a:extLst>
            </p:cNvPr>
            <p:cNvCxnSpPr>
              <a:cxnSpLocks/>
            </p:cNvCxnSpPr>
            <p:nvPr/>
          </p:nvCxnSpPr>
          <p:spPr>
            <a:xfrm>
              <a:off x="6635232" y="2718470"/>
              <a:ext cx="297666" cy="425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7" name="Straight Connector 3076">
              <a:extLst>
                <a:ext uri="{FF2B5EF4-FFF2-40B4-BE49-F238E27FC236}">
                  <a16:creationId xmlns:a16="http://schemas.microsoft.com/office/drawing/2014/main" id="{6EF5D341-9010-331E-622D-6B28BEC2C632}"/>
                </a:ext>
              </a:extLst>
            </p:cNvPr>
            <p:cNvCxnSpPr>
              <a:cxnSpLocks/>
            </p:cNvCxnSpPr>
            <p:nvPr/>
          </p:nvCxnSpPr>
          <p:spPr>
            <a:xfrm flipV="1">
              <a:off x="6706104" y="3141827"/>
              <a:ext cx="226794" cy="4795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8" name="Straight Connector 3077">
              <a:extLst>
                <a:ext uri="{FF2B5EF4-FFF2-40B4-BE49-F238E27FC236}">
                  <a16:creationId xmlns:a16="http://schemas.microsoft.com/office/drawing/2014/main" id="{6B20A240-328A-89C8-04E4-91871722E08E}"/>
                </a:ext>
              </a:extLst>
            </p:cNvPr>
            <p:cNvCxnSpPr>
              <a:cxnSpLocks/>
            </p:cNvCxnSpPr>
            <p:nvPr/>
          </p:nvCxnSpPr>
          <p:spPr>
            <a:xfrm flipH="1">
              <a:off x="7039357" y="2627124"/>
              <a:ext cx="12253" cy="1920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9" name="Straight Connector 3078">
              <a:extLst>
                <a:ext uri="{FF2B5EF4-FFF2-40B4-BE49-F238E27FC236}">
                  <a16:creationId xmlns:a16="http://schemas.microsoft.com/office/drawing/2014/main" id="{5CD573CD-9C0E-5EAF-025E-1FE39A31A707}"/>
                </a:ext>
              </a:extLst>
            </p:cNvPr>
            <p:cNvCxnSpPr>
              <a:cxnSpLocks/>
            </p:cNvCxnSpPr>
            <p:nvPr/>
          </p:nvCxnSpPr>
          <p:spPr>
            <a:xfrm flipH="1" flipV="1">
              <a:off x="7037436" y="2816844"/>
              <a:ext cx="240968" cy="40403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0" name="Straight Connector 3079">
              <a:extLst>
                <a:ext uri="{FF2B5EF4-FFF2-40B4-BE49-F238E27FC236}">
                  <a16:creationId xmlns:a16="http://schemas.microsoft.com/office/drawing/2014/main" id="{B0E882B0-A52F-57A3-3FB3-6A914A5CD768}"/>
                </a:ext>
              </a:extLst>
            </p:cNvPr>
            <p:cNvCxnSpPr>
              <a:cxnSpLocks/>
            </p:cNvCxnSpPr>
            <p:nvPr/>
          </p:nvCxnSpPr>
          <p:spPr>
            <a:xfrm flipH="1">
              <a:off x="7154375" y="3219120"/>
              <a:ext cx="124377" cy="39876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1" name="Straight Connector 3080">
              <a:extLst>
                <a:ext uri="{FF2B5EF4-FFF2-40B4-BE49-F238E27FC236}">
                  <a16:creationId xmlns:a16="http://schemas.microsoft.com/office/drawing/2014/main" id="{44DAAD38-5C89-37F0-CE8A-B6A2B970BBC7}"/>
                </a:ext>
              </a:extLst>
            </p:cNvPr>
            <p:cNvCxnSpPr>
              <a:cxnSpLocks/>
            </p:cNvCxnSpPr>
            <p:nvPr/>
          </p:nvCxnSpPr>
          <p:spPr>
            <a:xfrm flipH="1" flipV="1">
              <a:off x="7278402" y="3222635"/>
              <a:ext cx="131115" cy="39876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2" name="Straight Connector 3081">
              <a:extLst>
                <a:ext uri="{FF2B5EF4-FFF2-40B4-BE49-F238E27FC236}">
                  <a16:creationId xmlns:a16="http://schemas.microsoft.com/office/drawing/2014/main" id="{86157A44-E438-026E-42BA-4491586101EE}"/>
                </a:ext>
              </a:extLst>
            </p:cNvPr>
            <p:cNvCxnSpPr>
              <a:cxnSpLocks/>
            </p:cNvCxnSpPr>
            <p:nvPr/>
          </p:nvCxnSpPr>
          <p:spPr>
            <a:xfrm flipH="1">
              <a:off x="7278402" y="2936297"/>
              <a:ext cx="10631" cy="28985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3" name="Straight Connector 3082">
              <a:extLst>
                <a:ext uri="{FF2B5EF4-FFF2-40B4-BE49-F238E27FC236}">
                  <a16:creationId xmlns:a16="http://schemas.microsoft.com/office/drawing/2014/main" id="{35842C51-EA3B-6616-6132-6E4262B2746E}"/>
                </a:ext>
              </a:extLst>
            </p:cNvPr>
            <p:cNvCxnSpPr>
              <a:cxnSpLocks/>
            </p:cNvCxnSpPr>
            <p:nvPr/>
          </p:nvCxnSpPr>
          <p:spPr>
            <a:xfrm flipH="1">
              <a:off x="7411290" y="3301683"/>
              <a:ext cx="37208" cy="3162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4" name="Straight Connector 3083">
              <a:extLst>
                <a:ext uri="{FF2B5EF4-FFF2-40B4-BE49-F238E27FC236}">
                  <a16:creationId xmlns:a16="http://schemas.microsoft.com/office/drawing/2014/main" id="{A86EFEF3-C90D-9129-BD1C-C0FD37B69160}"/>
                </a:ext>
              </a:extLst>
            </p:cNvPr>
            <p:cNvCxnSpPr/>
            <p:nvPr/>
          </p:nvCxnSpPr>
          <p:spPr>
            <a:xfrm flipH="1" flipV="1">
              <a:off x="6336216" y="2411708"/>
              <a:ext cx="424965" cy="8366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49A6F8B9-CF0E-A419-725B-41B9685D40D9}"/>
                </a:ext>
              </a:extLst>
            </p:cNvPr>
            <p:cNvCxnSpPr>
              <a:cxnSpLocks/>
            </p:cNvCxnSpPr>
            <p:nvPr/>
          </p:nvCxnSpPr>
          <p:spPr>
            <a:xfrm flipH="1" flipV="1">
              <a:off x="6112545" y="2678067"/>
              <a:ext cx="524608" cy="3864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6" name="Straight Connector 3085">
              <a:extLst>
                <a:ext uri="{FF2B5EF4-FFF2-40B4-BE49-F238E27FC236}">
                  <a16:creationId xmlns:a16="http://schemas.microsoft.com/office/drawing/2014/main" id="{7607FFE0-6C14-956C-3707-EB678692399B}"/>
                </a:ext>
              </a:extLst>
            </p:cNvPr>
            <p:cNvCxnSpPr>
              <a:cxnSpLocks/>
            </p:cNvCxnSpPr>
            <p:nvPr/>
          </p:nvCxnSpPr>
          <p:spPr>
            <a:xfrm flipH="1" flipV="1">
              <a:off x="6406668" y="3108450"/>
              <a:ext cx="524608" cy="3337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7" name="Straight Connector 3086">
              <a:extLst>
                <a:ext uri="{FF2B5EF4-FFF2-40B4-BE49-F238E27FC236}">
                  <a16:creationId xmlns:a16="http://schemas.microsoft.com/office/drawing/2014/main" id="{A634257C-EB11-C6C3-B435-C1297F5E5B61}"/>
                </a:ext>
              </a:extLst>
            </p:cNvPr>
            <p:cNvCxnSpPr>
              <a:cxnSpLocks/>
            </p:cNvCxnSpPr>
            <p:nvPr/>
          </p:nvCxnSpPr>
          <p:spPr>
            <a:xfrm flipH="1" flipV="1">
              <a:off x="6931126" y="3143584"/>
              <a:ext cx="349198"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8" name="Straight Connector 3087">
              <a:extLst>
                <a:ext uri="{FF2B5EF4-FFF2-40B4-BE49-F238E27FC236}">
                  <a16:creationId xmlns:a16="http://schemas.microsoft.com/office/drawing/2014/main" id="{6FA0C7D0-C2C1-AACC-F16F-20114251E663}"/>
                </a:ext>
              </a:extLst>
            </p:cNvPr>
            <p:cNvCxnSpPr>
              <a:cxnSpLocks/>
            </p:cNvCxnSpPr>
            <p:nvPr/>
          </p:nvCxnSpPr>
          <p:spPr>
            <a:xfrm flipH="1" flipV="1">
              <a:off x="6631689" y="2718470"/>
              <a:ext cx="402352" cy="10188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89" name="Straight Connector 3088">
              <a:extLst>
                <a:ext uri="{FF2B5EF4-FFF2-40B4-BE49-F238E27FC236}">
                  <a16:creationId xmlns:a16="http://schemas.microsoft.com/office/drawing/2014/main" id="{E1F26C70-EABD-843F-C7F5-222A25B762E7}"/>
                </a:ext>
              </a:extLst>
            </p:cNvPr>
            <p:cNvCxnSpPr>
              <a:cxnSpLocks/>
            </p:cNvCxnSpPr>
            <p:nvPr/>
          </p:nvCxnSpPr>
          <p:spPr>
            <a:xfrm flipH="1" flipV="1">
              <a:off x="7039206" y="2823870"/>
              <a:ext cx="253519" cy="1106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0" name="Straight Connector 3089">
              <a:extLst>
                <a:ext uri="{FF2B5EF4-FFF2-40B4-BE49-F238E27FC236}">
                  <a16:creationId xmlns:a16="http://schemas.microsoft.com/office/drawing/2014/main" id="{21C04FB6-FACF-A52A-4D50-69FEE133094E}"/>
                </a:ext>
              </a:extLst>
            </p:cNvPr>
            <p:cNvCxnSpPr>
              <a:cxnSpLocks/>
            </p:cNvCxnSpPr>
            <p:nvPr/>
          </p:nvCxnSpPr>
          <p:spPr>
            <a:xfrm flipH="1" flipV="1">
              <a:off x="7278402" y="3222634"/>
              <a:ext cx="172016"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1" name="Straight Connector 3090">
              <a:extLst>
                <a:ext uri="{FF2B5EF4-FFF2-40B4-BE49-F238E27FC236}">
                  <a16:creationId xmlns:a16="http://schemas.microsoft.com/office/drawing/2014/main" id="{C45D27ED-4C7E-19BE-3992-91CAFA7F9284}"/>
                </a:ext>
              </a:extLst>
            </p:cNvPr>
            <p:cNvCxnSpPr>
              <a:cxnSpLocks/>
            </p:cNvCxnSpPr>
            <p:nvPr/>
          </p:nvCxnSpPr>
          <p:spPr>
            <a:xfrm flipH="1" flipV="1">
              <a:off x="6759259" y="2495373"/>
              <a:ext cx="294272" cy="13175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2" name="Straight Connector 3091">
              <a:extLst>
                <a:ext uri="{FF2B5EF4-FFF2-40B4-BE49-F238E27FC236}">
                  <a16:creationId xmlns:a16="http://schemas.microsoft.com/office/drawing/2014/main" id="{BC794FF0-0BD1-5A64-E350-C875306A030C}"/>
                </a:ext>
              </a:extLst>
            </p:cNvPr>
            <p:cNvCxnSpPr>
              <a:cxnSpLocks/>
            </p:cNvCxnSpPr>
            <p:nvPr/>
          </p:nvCxnSpPr>
          <p:spPr>
            <a:xfrm flipH="1" flipV="1">
              <a:off x="5887573" y="4822782"/>
              <a:ext cx="227255" cy="15827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3" name="Straight Connector 3092">
              <a:extLst>
                <a:ext uri="{FF2B5EF4-FFF2-40B4-BE49-F238E27FC236}">
                  <a16:creationId xmlns:a16="http://schemas.microsoft.com/office/drawing/2014/main" id="{FC6F7365-056A-3833-3897-DDC63331C4E8}"/>
                </a:ext>
              </a:extLst>
            </p:cNvPr>
            <p:cNvCxnSpPr>
              <a:cxnSpLocks/>
            </p:cNvCxnSpPr>
            <p:nvPr/>
          </p:nvCxnSpPr>
          <p:spPr>
            <a:xfrm flipH="1">
              <a:off x="5887574" y="4557701"/>
              <a:ext cx="221939" cy="265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4" name="Straight Connector 3093">
              <a:extLst>
                <a:ext uri="{FF2B5EF4-FFF2-40B4-BE49-F238E27FC236}">
                  <a16:creationId xmlns:a16="http://schemas.microsoft.com/office/drawing/2014/main" id="{06DD9AD9-76FE-CE0A-FD70-65928B5DBDCF}"/>
                </a:ext>
              </a:extLst>
            </p:cNvPr>
            <p:cNvCxnSpPr>
              <a:cxnSpLocks/>
            </p:cNvCxnSpPr>
            <p:nvPr/>
          </p:nvCxnSpPr>
          <p:spPr>
            <a:xfrm flipH="1" flipV="1">
              <a:off x="5818381" y="4128212"/>
              <a:ext cx="291130" cy="4259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5" name="Straight Connector 3094">
              <a:extLst>
                <a:ext uri="{FF2B5EF4-FFF2-40B4-BE49-F238E27FC236}">
                  <a16:creationId xmlns:a16="http://schemas.microsoft.com/office/drawing/2014/main" id="{A49415D4-DE0F-8749-CA49-E20BFFB9CC94}"/>
                </a:ext>
              </a:extLst>
            </p:cNvPr>
            <p:cNvCxnSpPr>
              <a:cxnSpLocks/>
            </p:cNvCxnSpPr>
            <p:nvPr/>
          </p:nvCxnSpPr>
          <p:spPr>
            <a:xfrm flipH="1">
              <a:off x="5818381" y="3619434"/>
              <a:ext cx="291179" cy="5087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6" name="Straight Connector 3095">
              <a:extLst>
                <a:ext uri="{FF2B5EF4-FFF2-40B4-BE49-F238E27FC236}">
                  <a16:creationId xmlns:a16="http://schemas.microsoft.com/office/drawing/2014/main" id="{6D94F9A9-4F06-7957-5CAF-8E650F2278AA}"/>
                </a:ext>
              </a:extLst>
            </p:cNvPr>
            <p:cNvCxnSpPr>
              <a:cxnSpLocks/>
            </p:cNvCxnSpPr>
            <p:nvPr/>
          </p:nvCxnSpPr>
          <p:spPr>
            <a:xfrm flipV="1">
              <a:off x="5731893" y="4822782"/>
              <a:ext cx="155679" cy="10689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7" name="Straight Connector 3096">
              <a:extLst>
                <a:ext uri="{FF2B5EF4-FFF2-40B4-BE49-F238E27FC236}">
                  <a16:creationId xmlns:a16="http://schemas.microsoft.com/office/drawing/2014/main" id="{A1D46FB4-DBE9-1214-E9E1-453885BA411F}"/>
                </a:ext>
              </a:extLst>
            </p:cNvPr>
            <p:cNvCxnSpPr>
              <a:cxnSpLocks/>
            </p:cNvCxnSpPr>
            <p:nvPr/>
          </p:nvCxnSpPr>
          <p:spPr>
            <a:xfrm>
              <a:off x="5590628" y="4516943"/>
              <a:ext cx="296944" cy="3058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8" name="Straight Connector 3097">
              <a:extLst>
                <a:ext uri="{FF2B5EF4-FFF2-40B4-BE49-F238E27FC236}">
                  <a16:creationId xmlns:a16="http://schemas.microsoft.com/office/drawing/2014/main" id="{50F012B5-E614-43E3-4F59-95C62D45FA5B}"/>
                </a:ext>
              </a:extLst>
            </p:cNvPr>
            <p:cNvCxnSpPr>
              <a:cxnSpLocks/>
            </p:cNvCxnSpPr>
            <p:nvPr/>
          </p:nvCxnSpPr>
          <p:spPr>
            <a:xfrm flipV="1">
              <a:off x="5592069" y="4126040"/>
              <a:ext cx="226823" cy="3909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99" name="Straight Connector 3098">
              <a:extLst>
                <a:ext uri="{FF2B5EF4-FFF2-40B4-BE49-F238E27FC236}">
                  <a16:creationId xmlns:a16="http://schemas.microsoft.com/office/drawing/2014/main" id="{93A7A7FD-AB61-D5B1-F429-1B541D53A177}"/>
                </a:ext>
              </a:extLst>
            </p:cNvPr>
            <p:cNvCxnSpPr>
              <a:cxnSpLocks/>
            </p:cNvCxnSpPr>
            <p:nvPr/>
          </p:nvCxnSpPr>
          <p:spPr>
            <a:xfrm>
              <a:off x="5515911" y="3613092"/>
              <a:ext cx="301209" cy="51470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0" name="Straight Connector 3099">
              <a:extLst>
                <a:ext uri="{FF2B5EF4-FFF2-40B4-BE49-F238E27FC236}">
                  <a16:creationId xmlns:a16="http://schemas.microsoft.com/office/drawing/2014/main" id="{ED5C63D2-52B2-0FBE-7D34-A3F5D2309219}"/>
                </a:ext>
              </a:extLst>
            </p:cNvPr>
            <p:cNvCxnSpPr>
              <a:cxnSpLocks/>
            </p:cNvCxnSpPr>
            <p:nvPr/>
          </p:nvCxnSpPr>
          <p:spPr>
            <a:xfrm flipV="1">
              <a:off x="5436179" y="4742035"/>
              <a:ext cx="26428" cy="6383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1" name="Straight Connector 3100">
              <a:extLst>
                <a:ext uri="{FF2B5EF4-FFF2-40B4-BE49-F238E27FC236}">
                  <a16:creationId xmlns:a16="http://schemas.microsoft.com/office/drawing/2014/main" id="{D05FE2B4-2D2A-B61B-8049-2106626413A8}"/>
                </a:ext>
              </a:extLst>
            </p:cNvPr>
            <p:cNvCxnSpPr>
              <a:cxnSpLocks/>
            </p:cNvCxnSpPr>
            <p:nvPr/>
          </p:nvCxnSpPr>
          <p:spPr>
            <a:xfrm>
              <a:off x="5186003" y="4412705"/>
              <a:ext cx="276754" cy="3264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744ACFF4-27EA-4700-0817-7A2446CFBFA9}"/>
                </a:ext>
              </a:extLst>
            </p:cNvPr>
            <p:cNvCxnSpPr>
              <a:cxnSpLocks/>
            </p:cNvCxnSpPr>
            <p:nvPr/>
          </p:nvCxnSpPr>
          <p:spPr>
            <a:xfrm flipV="1">
              <a:off x="5186003" y="4089150"/>
              <a:ext cx="104021" cy="32498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3" name="Straight Connector 3102">
              <a:extLst>
                <a:ext uri="{FF2B5EF4-FFF2-40B4-BE49-F238E27FC236}">
                  <a16:creationId xmlns:a16="http://schemas.microsoft.com/office/drawing/2014/main" id="{ECB92ED8-04A3-786E-5B5E-EFEB7A19C0E0}"/>
                </a:ext>
              </a:extLst>
            </p:cNvPr>
            <p:cNvCxnSpPr>
              <a:cxnSpLocks/>
            </p:cNvCxnSpPr>
            <p:nvPr/>
          </p:nvCxnSpPr>
          <p:spPr>
            <a:xfrm>
              <a:off x="5069523" y="3619200"/>
              <a:ext cx="221367" cy="47170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4" name="Straight Connector 3103">
              <a:extLst>
                <a:ext uri="{FF2B5EF4-FFF2-40B4-BE49-F238E27FC236}">
                  <a16:creationId xmlns:a16="http://schemas.microsoft.com/office/drawing/2014/main" id="{126D2B0D-EF31-081F-15B0-B50F4F4A614D}"/>
                </a:ext>
              </a:extLst>
            </p:cNvPr>
            <p:cNvCxnSpPr>
              <a:cxnSpLocks/>
            </p:cNvCxnSpPr>
            <p:nvPr/>
          </p:nvCxnSpPr>
          <p:spPr>
            <a:xfrm flipH="1" flipV="1">
              <a:off x="5466300" y="4742630"/>
              <a:ext cx="265592" cy="1870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5" name="Straight Connector 3104">
              <a:extLst>
                <a:ext uri="{FF2B5EF4-FFF2-40B4-BE49-F238E27FC236}">
                  <a16:creationId xmlns:a16="http://schemas.microsoft.com/office/drawing/2014/main" id="{9B87B6EE-B98C-F7CF-AFA5-F39E1FA11F01}"/>
                </a:ext>
              </a:extLst>
            </p:cNvPr>
            <p:cNvCxnSpPr>
              <a:cxnSpLocks/>
            </p:cNvCxnSpPr>
            <p:nvPr/>
          </p:nvCxnSpPr>
          <p:spPr>
            <a:xfrm flipH="1">
              <a:off x="5463442" y="4517777"/>
              <a:ext cx="126885" cy="22632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6" name="Straight Connector 3105">
              <a:extLst>
                <a:ext uri="{FF2B5EF4-FFF2-40B4-BE49-F238E27FC236}">
                  <a16:creationId xmlns:a16="http://schemas.microsoft.com/office/drawing/2014/main" id="{FE37B6DC-0569-9398-15E6-C1CF2EDA49BF}"/>
                </a:ext>
              </a:extLst>
            </p:cNvPr>
            <p:cNvCxnSpPr>
              <a:cxnSpLocks/>
            </p:cNvCxnSpPr>
            <p:nvPr/>
          </p:nvCxnSpPr>
          <p:spPr>
            <a:xfrm flipH="1" flipV="1">
              <a:off x="5290890" y="4090906"/>
              <a:ext cx="297666" cy="425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7" name="Straight Connector 3106">
              <a:extLst>
                <a:ext uri="{FF2B5EF4-FFF2-40B4-BE49-F238E27FC236}">
                  <a16:creationId xmlns:a16="http://schemas.microsoft.com/office/drawing/2014/main" id="{7E0342E7-FFF6-DA5F-D807-62416CEB481B}"/>
                </a:ext>
              </a:extLst>
            </p:cNvPr>
            <p:cNvCxnSpPr>
              <a:cxnSpLocks/>
            </p:cNvCxnSpPr>
            <p:nvPr/>
          </p:nvCxnSpPr>
          <p:spPr>
            <a:xfrm flipH="1">
              <a:off x="5290890" y="3613092"/>
              <a:ext cx="226793" cy="4795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5F1B49EC-D133-D5A5-92DD-9F55B257A29D}"/>
                </a:ext>
              </a:extLst>
            </p:cNvPr>
            <p:cNvCxnSpPr>
              <a:cxnSpLocks/>
            </p:cNvCxnSpPr>
            <p:nvPr/>
          </p:nvCxnSpPr>
          <p:spPr>
            <a:xfrm flipV="1">
              <a:off x="5172178" y="4415295"/>
              <a:ext cx="12253" cy="1920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9" name="Straight Connector 3108">
              <a:extLst>
                <a:ext uri="{FF2B5EF4-FFF2-40B4-BE49-F238E27FC236}">
                  <a16:creationId xmlns:a16="http://schemas.microsoft.com/office/drawing/2014/main" id="{D9B2227D-1A32-A0EC-4D24-BDCE7CE1AF2C}"/>
                </a:ext>
              </a:extLst>
            </p:cNvPr>
            <p:cNvCxnSpPr>
              <a:cxnSpLocks/>
            </p:cNvCxnSpPr>
            <p:nvPr/>
          </p:nvCxnSpPr>
          <p:spPr>
            <a:xfrm>
              <a:off x="4945385" y="4013613"/>
              <a:ext cx="240968" cy="40403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0" name="Straight Connector 3109">
              <a:extLst>
                <a:ext uri="{FF2B5EF4-FFF2-40B4-BE49-F238E27FC236}">
                  <a16:creationId xmlns:a16="http://schemas.microsoft.com/office/drawing/2014/main" id="{2D26F454-488A-E388-E940-B21FA37987CF}"/>
                </a:ext>
              </a:extLst>
            </p:cNvPr>
            <p:cNvCxnSpPr>
              <a:cxnSpLocks/>
            </p:cNvCxnSpPr>
            <p:nvPr/>
          </p:nvCxnSpPr>
          <p:spPr>
            <a:xfrm flipV="1">
              <a:off x="4945035" y="3616607"/>
              <a:ext cx="124377" cy="39876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1" name="Straight Connector 3110">
              <a:extLst>
                <a:ext uri="{FF2B5EF4-FFF2-40B4-BE49-F238E27FC236}">
                  <a16:creationId xmlns:a16="http://schemas.microsoft.com/office/drawing/2014/main" id="{F78F0A12-BD4E-E967-270F-2A7DF6B491CD}"/>
                </a:ext>
              </a:extLst>
            </p:cNvPr>
            <p:cNvCxnSpPr>
              <a:cxnSpLocks/>
            </p:cNvCxnSpPr>
            <p:nvPr/>
          </p:nvCxnSpPr>
          <p:spPr>
            <a:xfrm>
              <a:off x="4814270" y="3613093"/>
              <a:ext cx="131115" cy="39876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0FA10F91-255A-2651-218C-62AC633B2521}"/>
                </a:ext>
              </a:extLst>
            </p:cNvPr>
            <p:cNvCxnSpPr>
              <a:cxnSpLocks/>
            </p:cNvCxnSpPr>
            <p:nvPr/>
          </p:nvCxnSpPr>
          <p:spPr>
            <a:xfrm flipV="1">
              <a:off x="4934754" y="4008344"/>
              <a:ext cx="10631" cy="28985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3" name="Straight Connector 3112">
              <a:extLst>
                <a:ext uri="{FF2B5EF4-FFF2-40B4-BE49-F238E27FC236}">
                  <a16:creationId xmlns:a16="http://schemas.microsoft.com/office/drawing/2014/main" id="{BB80D369-24A7-DF68-284A-F1D1E8497EB1}"/>
                </a:ext>
              </a:extLst>
            </p:cNvPr>
            <p:cNvCxnSpPr>
              <a:cxnSpLocks/>
            </p:cNvCxnSpPr>
            <p:nvPr/>
          </p:nvCxnSpPr>
          <p:spPr>
            <a:xfrm flipV="1">
              <a:off x="4775291" y="3616606"/>
              <a:ext cx="37208" cy="3162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1D03BD27-1FE0-26AA-725F-EBE3A58A3633}"/>
                </a:ext>
              </a:extLst>
            </p:cNvPr>
            <p:cNvCxnSpPr>
              <a:cxnSpLocks/>
            </p:cNvCxnSpPr>
            <p:nvPr/>
          </p:nvCxnSpPr>
          <p:spPr>
            <a:xfrm>
              <a:off x="5462607" y="4739116"/>
              <a:ext cx="424965" cy="8366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5" name="Straight Connector 3114">
              <a:extLst>
                <a:ext uri="{FF2B5EF4-FFF2-40B4-BE49-F238E27FC236}">
                  <a16:creationId xmlns:a16="http://schemas.microsoft.com/office/drawing/2014/main" id="{1CA5A60E-8595-BDCA-569B-04BC06C4E298}"/>
                </a:ext>
              </a:extLst>
            </p:cNvPr>
            <p:cNvCxnSpPr>
              <a:cxnSpLocks/>
            </p:cNvCxnSpPr>
            <p:nvPr/>
          </p:nvCxnSpPr>
          <p:spPr>
            <a:xfrm>
              <a:off x="5586634" y="4517777"/>
              <a:ext cx="526422" cy="3816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50CD8476-028E-2CC6-BBE9-DE74476BC0B6}"/>
                </a:ext>
              </a:extLst>
            </p:cNvPr>
            <p:cNvCxnSpPr>
              <a:cxnSpLocks/>
            </p:cNvCxnSpPr>
            <p:nvPr/>
          </p:nvCxnSpPr>
          <p:spPr>
            <a:xfrm>
              <a:off x="5292512" y="4092663"/>
              <a:ext cx="524608" cy="3337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7" name="Straight Connector 3116">
              <a:extLst>
                <a:ext uri="{FF2B5EF4-FFF2-40B4-BE49-F238E27FC236}">
                  <a16:creationId xmlns:a16="http://schemas.microsoft.com/office/drawing/2014/main" id="{8A1D9A51-0499-8ADF-5989-1E3478F4F15B}"/>
                </a:ext>
              </a:extLst>
            </p:cNvPr>
            <p:cNvCxnSpPr>
              <a:cxnSpLocks/>
            </p:cNvCxnSpPr>
            <p:nvPr/>
          </p:nvCxnSpPr>
          <p:spPr>
            <a:xfrm>
              <a:off x="4943463" y="4011856"/>
              <a:ext cx="349198"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FEA0A6E7-7556-C3F1-C44C-62AA906AA30A}"/>
                </a:ext>
              </a:extLst>
            </p:cNvPr>
            <p:cNvCxnSpPr>
              <a:cxnSpLocks/>
            </p:cNvCxnSpPr>
            <p:nvPr/>
          </p:nvCxnSpPr>
          <p:spPr>
            <a:xfrm>
              <a:off x="5189747" y="4414133"/>
              <a:ext cx="402352" cy="10188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9" name="Straight Connector 3118">
              <a:extLst>
                <a:ext uri="{FF2B5EF4-FFF2-40B4-BE49-F238E27FC236}">
                  <a16:creationId xmlns:a16="http://schemas.microsoft.com/office/drawing/2014/main" id="{7B9C347E-23D9-B168-E464-2823CFAEA921}"/>
                </a:ext>
              </a:extLst>
            </p:cNvPr>
            <p:cNvCxnSpPr>
              <a:cxnSpLocks/>
            </p:cNvCxnSpPr>
            <p:nvPr/>
          </p:nvCxnSpPr>
          <p:spPr>
            <a:xfrm>
              <a:off x="4931061" y="4299949"/>
              <a:ext cx="253519" cy="1106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B76F3769-78F7-6BF6-ACCD-BE3F1676637B}"/>
                </a:ext>
              </a:extLst>
            </p:cNvPr>
            <p:cNvCxnSpPr>
              <a:cxnSpLocks/>
            </p:cNvCxnSpPr>
            <p:nvPr/>
          </p:nvCxnSpPr>
          <p:spPr>
            <a:xfrm>
              <a:off x="4773369" y="3932804"/>
              <a:ext cx="172016"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1" name="Straight Connector 3120">
              <a:extLst>
                <a:ext uri="{FF2B5EF4-FFF2-40B4-BE49-F238E27FC236}">
                  <a16:creationId xmlns:a16="http://schemas.microsoft.com/office/drawing/2014/main" id="{B92E6F8A-1CBD-E46A-27C7-F3A781E7AF2D}"/>
                </a:ext>
              </a:extLst>
            </p:cNvPr>
            <p:cNvCxnSpPr>
              <a:cxnSpLocks/>
            </p:cNvCxnSpPr>
            <p:nvPr/>
          </p:nvCxnSpPr>
          <p:spPr>
            <a:xfrm>
              <a:off x="5170257" y="4607365"/>
              <a:ext cx="294272" cy="13175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8158614C-8674-4C7D-F717-5CAFB918273F}"/>
                </a:ext>
              </a:extLst>
            </p:cNvPr>
            <p:cNvCxnSpPr>
              <a:cxnSpLocks/>
            </p:cNvCxnSpPr>
            <p:nvPr/>
          </p:nvCxnSpPr>
          <p:spPr>
            <a:xfrm flipV="1">
              <a:off x="6114185" y="4822782"/>
              <a:ext cx="221988" cy="15720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3" name="Straight Connector 3122">
              <a:extLst>
                <a:ext uri="{FF2B5EF4-FFF2-40B4-BE49-F238E27FC236}">
                  <a16:creationId xmlns:a16="http://schemas.microsoft.com/office/drawing/2014/main" id="{83AA3F78-8653-4E64-A320-B03C5DFBA545}"/>
                </a:ext>
              </a:extLst>
            </p:cNvPr>
            <p:cNvCxnSpPr>
              <a:cxnSpLocks/>
            </p:cNvCxnSpPr>
            <p:nvPr/>
          </p:nvCxnSpPr>
          <p:spPr>
            <a:xfrm>
              <a:off x="6113056" y="4555945"/>
              <a:ext cx="223116" cy="26683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4" name="Straight Connector 3123">
              <a:extLst>
                <a:ext uri="{FF2B5EF4-FFF2-40B4-BE49-F238E27FC236}">
                  <a16:creationId xmlns:a16="http://schemas.microsoft.com/office/drawing/2014/main" id="{A1056431-53AD-57C3-54BD-8D75C53ABC24}"/>
                </a:ext>
              </a:extLst>
            </p:cNvPr>
            <p:cNvCxnSpPr>
              <a:cxnSpLocks/>
            </p:cNvCxnSpPr>
            <p:nvPr/>
          </p:nvCxnSpPr>
          <p:spPr>
            <a:xfrm flipV="1">
              <a:off x="6113056" y="4128212"/>
              <a:ext cx="292309" cy="42773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5" name="Straight Connector 3124">
              <a:extLst>
                <a:ext uri="{FF2B5EF4-FFF2-40B4-BE49-F238E27FC236}">
                  <a16:creationId xmlns:a16="http://schemas.microsoft.com/office/drawing/2014/main" id="{823437A8-C36F-43EF-366B-9CF1413CD783}"/>
                </a:ext>
              </a:extLst>
            </p:cNvPr>
            <p:cNvCxnSpPr>
              <a:cxnSpLocks/>
            </p:cNvCxnSpPr>
            <p:nvPr/>
          </p:nvCxnSpPr>
          <p:spPr>
            <a:xfrm>
              <a:off x="6114185" y="3619434"/>
              <a:ext cx="291179" cy="5087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6" name="Straight Connector 3125">
              <a:extLst>
                <a:ext uri="{FF2B5EF4-FFF2-40B4-BE49-F238E27FC236}">
                  <a16:creationId xmlns:a16="http://schemas.microsoft.com/office/drawing/2014/main" id="{9E5FFF81-136B-11AD-2B53-9F89905BE6A2}"/>
                </a:ext>
              </a:extLst>
            </p:cNvPr>
            <p:cNvCxnSpPr>
              <a:cxnSpLocks/>
            </p:cNvCxnSpPr>
            <p:nvPr/>
          </p:nvCxnSpPr>
          <p:spPr>
            <a:xfrm flipH="1" flipV="1">
              <a:off x="6336174" y="4822782"/>
              <a:ext cx="155679" cy="10689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7" name="Straight Connector 3126">
              <a:extLst>
                <a:ext uri="{FF2B5EF4-FFF2-40B4-BE49-F238E27FC236}">
                  <a16:creationId xmlns:a16="http://schemas.microsoft.com/office/drawing/2014/main" id="{FED770AB-D136-6F79-224F-30B27D8AFA58}"/>
                </a:ext>
              </a:extLst>
            </p:cNvPr>
            <p:cNvCxnSpPr>
              <a:cxnSpLocks/>
            </p:cNvCxnSpPr>
            <p:nvPr/>
          </p:nvCxnSpPr>
          <p:spPr>
            <a:xfrm flipH="1">
              <a:off x="6336174" y="4516943"/>
              <a:ext cx="296944" cy="3058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8" name="Straight Connector 3127">
              <a:extLst>
                <a:ext uri="{FF2B5EF4-FFF2-40B4-BE49-F238E27FC236}">
                  <a16:creationId xmlns:a16="http://schemas.microsoft.com/office/drawing/2014/main" id="{837E4AF4-BD86-2F66-9896-7E3FC52B7A89}"/>
                </a:ext>
              </a:extLst>
            </p:cNvPr>
            <p:cNvCxnSpPr>
              <a:cxnSpLocks/>
            </p:cNvCxnSpPr>
            <p:nvPr/>
          </p:nvCxnSpPr>
          <p:spPr>
            <a:xfrm flipH="1" flipV="1">
              <a:off x="6404854" y="4126040"/>
              <a:ext cx="226823" cy="3909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9" name="Straight Connector 3128">
              <a:extLst>
                <a:ext uri="{FF2B5EF4-FFF2-40B4-BE49-F238E27FC236}">
                  <a16:creationId xmlns:a16="http://schemas.microsoft.com/office/drawing/2014/main" id="{75E3C965-1648-6D80-DC84-902E342F4E44}"/>
                </a:ext>
              </a:extLst>
            </p:cNvPr>
            <p:cNvCxnSpPr>
              <a:cxnSpLocks/>
            </p:cNvCxnSpPr>
            <p:nvPr/>
          </p:nvCxnSpPr>
          <p:spPr>
            <a:xfrm flipH="1">
              <a:off x="6406625" y="3613092"/>
              <a:ext cx="301209" cy="51470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id="{D0DC3DAF-D917-109E-BEF3-E71FF6D8A1BD}"/>
                </a:ext>
              </a:extLst>
            </p:cNvPr>
            <p:cNvCxnSpPr>
              <a:cxnSpLocks/>
            </p:cNvCxnSpPr>
            <p:nvPr/>
          </p:nvCxnSpPr>
          <p:spPr>
            <a:xfrm flipH="1" flipV="1">
              <a:off x="6761138" y="4742035"/>
              <a:ext cx="26428" cy="6383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id="{06AE1901-E425-E87E-4C9D-862ACECA6B17}"/>
                </a:ext>
              </a:extLst>
            </p:cNvPr>
            <p:cNvCxnSpPr>
              <a:cxnSpLocks/>
            </p:cNvCxnSpPr>
            <p:nvPr/>
          </p:nvCxnSpPr>
          <p:spPr>
            <a:xfrm flipH="1">
              <a:off x="6760989" y="4412705"/>
              <a:ext cx="276754" cy="3264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2" name="Straight Connector 3131">
              <a:extLst>
                <a:ext uri="{FF2B5EF4-FFF2-40B4-BE49-F238E27FC236}">
                  <a16:creationId xmlns:a16="http://schemas.microsoft.com/office/drawing/2014/main" id="{D587B31A-A99C-93B4-F25B-EFFB514815C5}"/>
                </a:ext>
              </a:extLst>
            </p:cNvPr>
            <p:cNvCxnSpPr>
              <a:cxnSpLocks/>
            </p:cNvCxnSpPr>
            <p:nvPr/>
          </p:nvCxnSpPr>
          <p:spPr>
            <a:xfrm flipH="1" flipV="1">
              <a:off x="6933722" y="4089150"/>
              <a:ext cx="104021" cy="32498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3" name="Straight Connector 3132">
              <a:extLst>
                <a:ext uri="{FF2B5EF4-FFF2-40B4-BE49-F238E27FC236}">
                  <a16:creationId xmlns:a16="http://schemas.microsoft.com/office/drawing/2014/main" id="{B8DDA742-CC72-54E8-223C-5FAE8F9136C6}"/>
                </a:ext>
              </a:extLst>
            </p:cNvPr>
            <p:cNvCxnSpPr>
              <a:cxnSpLocks/>
            </p:cNvCxnSpPr>
            <p:nvPr/>
          </p:nvCxnSpPr>
          <p:spPr>
            <a:xfrm flipH="1">
              <a:off x="6932855" y="3619200"/>
              <a:ext cx="221367" cy="47170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4" name="Straight Connector 3133">
              <a:extLst>
                <a:ext uri="{FF2B5EF4-FFF2-40B4-BE49-F238E27FC236}">
                  <a16:creationId xmlns:a16="http://schemas.microsoft.com/office/drawing/2014/main" id="{727A08BF-A984-AAC5-086F-3ABEB73EBB0D}"/>
                </a:ext>
              </a:extLst>
            </p:cNvPr>
            <p:cNvCxnSpPr>
              <a:cxnSpLocks/>
            </p:cNvCxnSpPr>
            <p:nvPr/>
          </p:nvCxnSpPr>
          <p:spPr>
            <a:xfrm flipV="1">
              <a:off x="6491854" y="4742630"/>
              <a:ext cx="265592" cy="1870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5" name="Straight Connector 3134">
              <a:extLst>
                <a:ext uri="{FF2B5EF4-FFF2-40B4-BE49-F238E27FC236}">
                  <a16:creationId xmlns:a16="http://schemas.microsoft.com/office/drawing/2014/main" id="{D0D4CEED-DA02-795B-CBD9-CF345C453129}"/>
                </a:ext>
              </a:extLst>
            </p:cNvPr>
            <p:cNvCxnSpPr>
              <a:cxnSpLocks/>
            </p:cNvCxnSpPr>
            <p:nvPr/>
          </p:nvCxnSpPr>
          <p:spPr>
            <a:xfrm>
              <a:off x="6633418" y="4517777"/>
              <a:ext cx="126885" cy="22632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6" name="Straight Connector 3135">
              <a:extLst>
                <a:ext uri="{FF2B5EF4-FFF2-40B4-BE49-F238E27FC236}">
                  <a16:creationId xmlns:a16="http://schemas.microsoft.com/office/drawing/2014/main" id="{5386656C-4CD5-25AD-5A11-C13ABDD4D60E}"/>
                </a:ext>
              </a:extLst>
            </p:cNvPr>
            <p:cNvCxnSpPr>
              <a:cxnSpLocks/>
            </p:cNvCxnSpPr>
            <p:nvPr/>
          </p:nvCxnSpPr>
          <p:spPr>
            <a:xfrm flipV="1">
              <a:off x="6635190" y="4090906"/>
              <a:ext cx="297666" cy="425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7" name="Straight Connector 3136">
              <a:extLst>
                <a:ext uri="{FF2B5EF4-FFF2-40B4-BE49-F238E27FC236}">
                  <a16:creationId xmlns:a16="http://schemas.microsoft.com/office/drawing/2014/main" id="{9A56ABA7-2429-C6A2-65C9-3855E0982035}"/>
                </a:ext>
              </a:extLst>
            </p:cNvPr>
            <p:cNvCxnSpPr>
              <a:cxnSpLocks/>
            </p:cNvCxnSpPr>
            <p:nvPr/>
          </p:nvCxnSpPr>
          <p:spPr>
            <a:xfrm>
              <a:off x="6706063" y="3613092"/>
              <a:ext cx="226794" cy="4795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8" name="Straight Connector 3137">
              <a:extLst>
                <a:ext uri="{FF2B5EF4-FFF2-40B4-BE49-F238E27FC236}">
                  <a16:creationId xmlns:a16="http://schemas.microsoft.com/office/drawing/2014/main" id="{60D2A80F-D918-C082-27BB-57510B1A165B}"/>
                </a:ext>
              </a:extLst>
            </p:cNvPr>
            <p:cNvCxnSpPr>
              <a:cxnSpLocks/>
            </p:cNvCxnSpPr>
            <p:nvPr/>
          </p:nvCxnSpPr>
          <p:spPr>
            <a:xfrm flipH="1" flipV="1">
              <a:off x="7039314" y="4415294"/>
              <a:ext cx="12253" cy="1920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9" name="Straight Connector 3138">
              <a:extLst>
                <a:ext uri="{FF2B5EF4-FFF2-40B4-BE49-F238E27FC236}">
                  <a16:creationId xmlns:a16="http://schemas.microsoft.com/office/drawing/2014/main" id="{7DEA6E33-8482-84EF-46AC-53652A252316}"/>
                </a:ext>
              </a:extLst>
            </p:cNvPr>
            <p:cNvCxnSpPr>
              <a:cxnSpLocks/>
            </p:cNvCxnSpPr>
            <p:nvPr/>
          </p:nvCxnSpPr>
          <p:spPr>
            <a:xfrm flipH="1">
              <a:off x="7037392" y="4013613"/>
              <a:ext cx="240968" cy="40403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0" name="Straight Connector 3139">
              <a:extLst>
                <a:ext uri="{FF2B5EF4-FFF2-40B4-BE49-F238E27FC236}">
                  <a16:creationId xmlns:a16="http://schemas.microsoft.com/office/drawing/2014/main" id="{E313BB2E-1098-AF6B-FAD6-E93839752324}"/>
                </a:ext>
              </a:extLst>
            </p:cNvPr>
            <p:cNvCxnSpPr>
              <a:cxnSpLocks/>
            </p:cNvCxnSpPr>
            <p:nvPr/>
          </p:nvCxnSpPr>
          <p:spPr>
            <a:xfrm flipH="1" flipV="1">
              <a:off x="7154334" y="3616606"/>
              <a:ext cx="124377" cy="39876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1" name="Straight Connector 3140">
              <a:extLst>
                <a:ext uri="{FF2B5EF4-FFF2-40B4-BE49-F238E27FC236}">
                  <a16:creationId xmlns:a16="http://schemas.microsoft.com/office/drawing/2014/main" id="{2AACA4FE-348E-5A7A-DAC5-DD01F5DD864E}"/>
                </a:ext>
              </a:extLst>
            </p:cNvPr>
            <p:cNvCxnSpPr>
              <a:cxnSpLocks/>
            </p:cNvCxnSpPr>
            <p:nvPr/>
          </p:nvCxnSpPr>
          <p:spPr>
            <a:xfrm flipH="1">
              <a:off x="7278361" y="3613093"/>
              <a:ext cx="131115" cy="39876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2" name="Straight Connector 3141">
              <a:extLst>
                <a:ext uri="{FF2B5EF4-FFF2-40B4-BE49-F238E27FC236}">
                  <a16:creationId xmlns:a16="http://schemas.microsoft.com/office/drawing/2014/main" id="{AB116BEF-51E9-3285-6FEA-B0E3068371D7}"/>
                </a:ext>
              </a:extLst>
            </p:cNvPr>
            <p:cNvCxnSpPr>
              <a:cxnSpLocks/>
            </p:cNvCxnSpPr>
            <p:nvPr/>
          </p:nvCxnSpPr>
          <p:spPr>
            <a:xfrm flipH="1" flipV="1">
              <a:off x="7278361" y="4008343"/>
              <a:ext cx="10631" cy="28985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3" name="Straight Connector 3142">
              <a:extLst>
                <a:ext uri="{FF2B5EF4-FFF2-40B4-BE49-F238E27FC236}">
                  <a16:creationId xmlns:a16="http://schemas.microsoft.com/office/drawing/2014/main" id="{8AB4DB0C-86E4-E9F5-E591-9E6A8B604626}"/>
                </a:ext>
              </a:extLst>
            </p:cNvPr>
            <p:cNvCxnSpPr>
              <a:cxnSpLocks/>
            </p:cNvCxnSpPr>
            <p:nvPr/>
          </p:nvCxnSpPr>
          <p:spPr>
            <a:xfrm flipH="1" flipV="1">
              <a:off x="7411246" y="3616606"/>
              <a:ext cx="37208" cy="3162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4" name="Straight Connector 3143">
              <a:extLst>
                <a:ext uri="{FF2B5EF4-FFF2-40B4-BE49-F238E27FC236}">
                  <a16:creationId xmlns:a16="http://schemas.microsoft.com/office/drawing/2014/main" id="{CAA70A2C-2E79-A17D-68DD-6496FEB12106}"/>
                </a:ext>
              </a:extLst>
            </p:cNvPr>
            <p:cNvCxnSpPr/>
            <p:nvPr/>
          </p:nvCxnSpPr>
          <p:spPr>
            <a:xfrm flipH="1">
              <a:off x="6336174" y="4739116"/>
              <a:ext cx="424965" cy="8366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5" name="Straight Connector 3144">
              <a:extLst>
                <a:ext uri="{FF2B5EF4-FFF2-40B4-BE49-F238E27FC236}">
                  <a16:creationId xmlns:a16="http://schemas.microsoft.com/office/drawing/2014/main" id="{48F1DE3E-52E8-57D8-F65B-A054FDAB34B6}"/>
                </a:ext>
              </a:extLst>
            </p:cNvPr>
            <p:cNvCxnSpPr>
              <a:cxnSpLocks/>
            </p:cNvCxnSpPr>
            <p:nvPr/>
          </p:nvCxnSpPr>
          <p:spPr>
            <a:xfrm flipH="1">
              <a:off x="6111284" y="4517777"/>
              <a:ext cx="525827" cy="3816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3558744E-FAED-C634-783E-C375E618D341}"/>
                </a:ext>
              </a:extLst>
            </p:cNvPr>
            <p:cNvCxnSpPr>
              <a:cxnSpLocks/>
            </p:cNvCxnSpPr>
            <p:nvPr/>
          </p:nvCxnSpPr>
          <p:spPr>
            <a:xfrm flipH="1">
              <a:off x="6406625" y="4092663"/>
              <a:ext cx="524608" cy="3337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7" name="Straight Connector 3146">
              <a:extLst>
                <a:ext uri="{FF2B5EF4-FFF2-40B4-BE49-F238E27FC236}">
                  <a16:creationId xmlns:a16="http://schemas.microsoft.com/office/drawing/2014/main" id="{A77AB7B5-17FE-3716-C916-0C9334C7CA38}"/>
                </a:ext>
              </a:extLst>
            </p:cNvPr>
            <p:cNvCxnSpPr>
              <a:cxnSpLocks/>
            </p:cNvCxnSpPr>
            <p:nvPr/>
          </p:nvCxnSpPr>
          <p:spPr>
            <a:xfrm flipH="1">
              <a:off x="6931084" y="4011856"/>
              <a:ext cx="349198"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8" name="Straight Connector 3147">
              <a:extLst>
                <a:ext uri="{FF2B5EF4-FFF2-40B4-BE49-F238E27FC236}">
                  <a16:creationId xmlns:a16="http://schemas.microsoft.com/office/drawing/2014/main" id="{4F4D0AFD-F512-AB93-1970-9932CE7A8BF2}"/>
                </a:ext>
              </a:extLst>
            </p:cNvPr>
            <p:cNvCxnSpPr>
              <a:cxnSpLocks/>
            </p:cNvCxnSpPr>
            <p:nvPr/>
          </p:nvCxnSpPr>
          <p:spPr>
            <a:xfrm flipH="1">
              <a:off x="6631646" y="4414133"/>
              <a:ext cx="402352" cy="10188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49" name="Straight Connector 3148">
              <a:extLst>
                <a:ext uri="{FF2B5EF4-FFF2-40B4-BE49-F238E27FC236}">
                  <a16:creationId xmlns:a16="http://schemas.microsoft.com/office/drawing/2014/main" id="{D33C6D55-6426-89B8-5399-9EB430AD2D4A}"/>
                </a:ext>
              </a:extLst>
            </p:cNvPr>
            <p:cNvCxnSpPr>
              <a:cxnSpLocks/>
            </p:cNvCxnSpPr>
            <p:nvPr/>
          </p:nvCxnSpPr>
          <p:spPr>
            <a:xfrm flipH="1">
              <a:off x="7039165" y="4299949"/>
              <a:ext cx="253519" cy="1106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0" name="Straight Connector 3149">
              <a:extLst>
                <a:ext uri="{FF2B5EF4-FFF2-40B4-BE49-F238E27FC236}">
                  <a16:creationId xmlns:a16="http://schemas.microsoft.com/office/drawing/2014/main" id="{79BC9AE4-1B2A-5FA3-1837-4F281F51CAC5}"/>
                </a:ext>
              </a:extLst>
            </p:cNvPr>
            <p:cNvCxnSpPr>
              <a:cxnSpLocks/>
            </p:cNvCxnSpPr>
            <p:nvPr/>
          </p:nvCxnSpPr>
          <p:spPr>
            <a:xfrm flipH="1">
              <a:off x="7278361" y="3932804"/>
              <a:ext cx="172016" cy="7905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1" name="Straight Connector 3150">
              <a:extLst>
                <a:ext uri="{FF2B5EF4-FFF2-40B4-BE49-F238E27FC236}">
                  <a16:creationId xmlns:a16="http://schemas.microsoft.com/office/drawing/2014/main" id="{50C15F10-04FE-BD49-A9AC-F46E52D8CA90}"/>
                </a:ext>
              </a:extLst>
            </p:cNvPr>
            <p:cNvCxnSpPr>
              <a:cxnSpLocks/>
            </p:cNvCxnSpPr>
            <p:nvPr/>
          </p:nvCxnSpPr>
          <p:spPr>
            <a:xfrm flipH="1">
              <a:off x="6759218" y="4607365"/>
              <a:ext cx="294272" cy="13175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2" name="Straight Connector 3151">
              <a:extLst>
                <a:ext uri="{FF2B5EF4-FFF2-40B4-BE49-F238E27FC236}">
                  <a16:creationId xmlns:a16="http://schemas.microsoft.com/office/drawing/2014/main" id="{7CAD1743-0E5C-537B-13FC-00AEE4F8529A}"/>
                </a:ext>
              </a:extLst>
            </p:cNvPr>
            <p:cNvCxnSpPr/>
            <p:nvPr/>
          </p:nvCxnSpPr>
          <p:spPr>
            <a:xfrm>
              <a:off x="4731776" y="3619642"/>
              <a:ext cx="6555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31B167BF-A8A8-AA2D-4DFA-0A79FB0A6A4E}"/>
                </a:ext>
              </a:extLst>
            </p:cNvPr>
            <p:cNvCxnSpPr>
              <a:cxnSpLocks/>
            </p:cNvCxnSpPr>
            <p:nvPr/>
          </p:nvCxnSpPr>
          <p:spPr>
            <a:xfrm>
              <a:off x="4814313" y="3619642"/>
              <a:ext cx="25691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4" name="Straight Connector 3153">
              <a:extLst>
                <a:ext uri="{FF2B5EF4-FFF2-40B4-BE49-F238E27FC236}">
                  <a16:creationId xmlns:a16="http://schemas.microsoft.com/office/drawing/2014/main" id="{D06A9182-4BA3-BBD0-690A-9187C0C47D10}"/>
                </a:ext>
              </a:extLst>
            </p:cNvPr>
            <p:cNvCxnSpPr>
              <a:cxnSpLocks/>
            </p:cNvCxnSpPr>
            <p:nvPr/>
          </p:nvCxnSpPr>
          <p:spPr>
            <a:xfrm>
              <a:off x="5071226" y="3619642"/>
              <a:ext cx="4447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5" name="Straight Connector 3154">
              <a:extLst>
                <a:ext uri="{FF2B5EF4-FFF2-40B4-BE49-F238E27FC236}">
                  <a16:creationId xmlns:a16="http://schemas.microsoft.com/office/drawing/2014/main" id="{7EEF9E7F-4C15-167A-01CF-91C74481F390}"/>
                </a:ext>
              </a:extLst>
            </p:cNvPr>
            <p:cNvCxnSpPr>
              <a:cxnSpLocks/>
            </p:cNvCxnSpPr>
            <p:nvPr/>
          </p:nvCxnSpPr>
          <p:spPr>
            <a:xfrm>
              <a:off x="5521269" y="3619642"/>
              <a:ext cx="5935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6" name="Straight Connector 3155">
              <a:extLst>
                <a:ext uri="{FF2B5EF4-FFF2-40B4-BE49-F238E27FC236}">
                  <a16:creationId xmlns:a16="http://schemas.microsoft.com/office/drawing/2014/main" id="{FF145016-C8F7-9572-1428-30D65A2D2AAE}"/>
                </a:ext>
              </a:extLst>
            </p:cNvPr>
            <p:cNvCxnSpPr>
              <a:cxnSpLocks/>
            </p:cNvCxnSpPr>
            <p:nvPr/>
          </p:nvCxnSpPr>
          <p:spPr>
            <a:xfrm>
              <a:off x="6109513" y="3619642"/>
              <a:ext cx="5935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7" name="Straight Connector 3156">
              <a:extLst>
                <a:ext uri="{FF2B5EF4-FFF2-40B4-BE49-F238E27FC236}">
                  <a16:creationId xmlns:a16="http://schemas.microsoft.com/office/drawing/2014/main" id="{2DAC08D3-C309-318B-0285-44DDD15D152C}"/>
                </a:ext>
              </a:extLst>
            </p:cNvPr>
            <p:cNvCxnSpPr>
              <a:cxnSpLocks/>
            </p:cNvCxnSpPr>
            <p:nvPr/>
          </p:nvCxnSpPr>
          <p:spPr>
            <a:xfrm>
              <a:off x="6713703" y="3619642"/>
              <a:ext cx="4447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8" name="Straight Connector 3157">
              <a:extLst>
                <a:ext uri="{FF2B5EF4-FFF2-40B4-BE49-F238E27FC236}">
                  <a16:creationId xmlns:a16="http://schemas.microsoft.com/office/drawing/2014/main" id="{A8E79379-6BBE-57FD-1597-FD6718103BCC}"/>
                </a:ext>
              </a:extLst>
            </p:cNvPr>
            <p:cNvCxnSpPr>
              <a:cxnSpLocks/>
            </p:cNvCxnSpPr>
            <p:nvPr/>
          </p:nvCxnSpPr>
          <p:spPr>
            <a:xfrm>
              <a:off x="7156659" y="3619642"/>
              <a:ext cx="25691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59" name="Straight Connector 3158">
              <a:extLst>
                <a:ext uri="{FF2B5EF4-FFF2-40B4-BE49-F238E27FC236}">
                  <a16:creationId xmlns:a16="http://schemas.microsoft.com/office/drawing/2014/main" id="{0F6B7AE0-119C-F51E-8B7F-1CD3179A2C0F}"/>
                </a:ext>
              </a:extLst>
            </p:cNvPr>
            <p:cNvCxnSpPr/>
            <p:nvPr/>
          </p:nvCxnSpPr>
          <p:spPr>
            <a:xfrm>
              <a:off x="7410029" y="3619642"/>
              <a:ext cx="6555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0" name="Straight Connector 3159">
              <a:extLst>
                <a:ext uri="{FF2B5EF4-FFF2-40B4-BE49-F238E27FC236}">
                  <a16:creationId xmlns:a16="http://schemas.microsoft.com/office/drawing/2014/main" id="{24BA5779-C1A4-D51A-661E-F2EEFCC758FD}"/>
                </a:ext>
              </a:extLst>
            </p:cNvPr>
            <p:cNvCxnSpPr>
              <a:cxnSpLocks/>
            </p:cNvCxnSpPr>
            <p:nvPr/>
          </p:nvCxnSpPr>
          <p:spPr>
            <a:xfrm>
              <a:off x="5820706" y="4127318"/>
              <a:ext cx="5935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1" name="Straight Connector 3160">
              <a:extLst>
                <a:ext uri="{FF2B5EF4-FFF2-40B4-BE49-F238E27FC236}">
                  <a16:creationId xmlns:a16="http://schemas.microsoft.com/office/drawing/2014/main" id="{9DF524E3-96AA-01F0-AE58-23C2AF41079E}"/>
                </a:ext>
              </a:extLst>
            </p:cNvPr>
            <p:cNvCxnSpPr>
              <a:cxnSpLocks/>
            </p:cNvCxnSpPr>
            <p:nvPr/>
          </p:nvCxnSpPr>
          <p:spPr>
            <a:xfrm>
              <a:off x="5820707" y="3108451"/>
              <a:ext cx="58558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2" name="Straight Connector 3161">
              <a:extLst>
                <a:ext uri="{FF2B5EF4-FFF2-40B4-BE49-F238E27FC236}">
                  <a16:creationId xmlns:a16="http://schemas.microsoft.com/office/drawing/2014/main" id="{002C1CB0-6CD0-3C0E-A024-633CFDAEBD28}"/>
                </a:ext>
              </a:extLst>
            </p:cNvPr>
            <p:cNvCxnSpPr>
              <a:cxnSpLocks/>
            </p:cNvCxnSpPr>
            <p:nvPr/>
          </p:nvCxnSpPr>
          <p:spPr>
            <a:xfrm>
              <a:off x="5886261" y="2411054"/>
              <a:ext cx="44827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3" name="Straight Connector 3162">
              <a:extLst>
                <a:ext uri="{FF2B5EF4-FFF2-40B4-BE49-F238E27FC236}">
                  <a16:creationId xmlns:a16="http://schemas.microsoft.com/office/drawing/2014/main" id="{C9E7E8FA-2639-7FB0-8E04-2763FEA93958}"/>
                </a:ext>
              </a:extLst>
            </p:cNvPr>
            <p:cNvCxnSpPr>
              <a:cxnSpLocks/>
            </p:cNvCxnSpPr>
            <p:nvPr/>
          </p:nvCxnSpPr>
          <p:spPr>
            <a:xfrm>
              <a:off x="5895591" y="4831224"/>
              <a:ext cx="441239"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64" name="Oval 3163">
              <a:extLst>
                <a:ext uri="{FF2B5EF4-FFF2-40B4-BE49-F238E27FC236}">
                  <a16:creationId xmlns:a16="http://schemas.microsoft.com/office/drawing/2014/main" id="{A0DA4F64-FECC-6A06-D880-F2BA5A65277D}"/>
                </a:ext>
              </a:extLst>
            </p:cNvPr>
            <p:cNvSpPr/>
            <p:nvPr/>
          </p:nvSpPr>
          <p:spPr bwMode="auto">
            <a:xfrm>
              <a:off x="5455831" y="2479109"/>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3165" name="Oval 3164">
              <a:extLst>
                <a:ext uri="{FF2B5EF4-FFF2-40B4-BE49-F238E27FC236}">
                  <a16:creationId xmlns:a16="http://schemas.microsoft.com/office/drawing/2014/main" id="{25A0F31A-A777-D5D1-7AF4-8AC92AE74AAA}"/>
                </a:ext>
              </a:extLst>
            </p:cNvPr>
            <p:cNvSpPr/>
            <p:nvPr/>
          </p:nvSpPr>
          <p:spPr bwMode="auto">
            <a:xfrm flipH="1">
              <a:off x="6096452" y="2655977"/>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3166" name="Oval 3165">
              <a:extLst>
                <a:ext uri="{FF2B5EF4-FFF2-40B4-BE49-F238E27FC236}">
                  <a16:creationId xmlns:a16="http://schemas.microsoft.com/office/drawing/2014/main" id="{B7D8FB41-D779-8FC8-B9ED-1005EA1D65E0}"/>
                </a:ext>
              </a:extLst>
            </p:cNvPr>
            <p:cNvSpPr/>
            <p:nvPr/>
          </p:nvSpPr>
          <p:spPr bwMode="auto">
            <a:xfrm>
              <a:off x="4813603" y="3597816"/>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3167" name="Oval 3166">
              <a:extLst>
                <a:ext uri="{FF2B5EF4-FFF2-40B4-BE49-F238E27FC236}">
                  <a16:creationId xmlns:a16="http://schemas.microsoft.com/office/drawing/2014/main" id="{743A28D3-C53A-AC0C-31C4-526FAB02FAC4}"/>
                </a:ext>
              </a:extLst>
            </p:cNvPr>
            <p:cNvSpPr/>
            <p:nvPr/>
          </p:nvSpPr>
          <p:spPr bwMode="auto">
            <a:xfrm flipH="1">
              <a:off x="5174332" y="2810173"/>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3168" name="Oval 3167">
              <a:extLst>
                <a:ext uri="{FF2B5EF4-FFF2-40B4-BE49-F238E27FC236}">
                  <a16:creationId xmlns:a16="http://schemas.microsoft.com/office/drawing/2014/main" id="{361F72B6-E4CE-7E30-0BFD-88BBDADA5270}"/>
                </a:ext>
              </a:extLst>
            </p:cNvPr>
            <p:cNvSpPr/>
            <p:nvPr/>
          </p:nvSpPr>
          <p:spPr bwMode="auto">
            <a:xfrm>
              <a:off x="4942476" y="3204668"/>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3169" name="Oval 3168">
              <a:extLst>
                <a:ext uri="{FF2B5EF4-FFF2-40B4-BE49-F238E27FC236}">
                  <a16:creationId xmlns:a16="http://schemas.microsoft.com/office/drawing/2014/main" id="{4F0FFAC5-C61F-E00D-6001-6A9C9DB1AA11}"/>
                </a:ext>
              </a:extLst>
            </p:cNvPr>
            <p:cNvSpPr/>
            <p:nvPr/>
          </p:nvSpPr>
          <p:spPr bwMode="auto">
            <a:xfrm>
              <a:off x="5582220" y="2699679"/>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3170" name="Oval 3169">
              <a:extLst>
                <a:ext uri="{FF2B5EF4-FFF2-40B4-BE49-F238E27FC236}">
                  <a16:creationId xmlns:a16="http://schemas.microsoft.com/office/drawing/2014/main" id="{7CC8F827-772B-FB01-E6CB-D86DB3C232C7}"/>
                </a:ext>
              </a:extLst>
            </p:cNvPr>
            <p:cNvSpPr/>
            <p:nvPr/>
          </p:nvSpPr>
          <p:spPr bwMode="auto">
            <a:xfrm flipH="1">
              <a:off x="5286032" y="3124861"/>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3171" name="Oval 3170">
              <a:extLst>
                <a:ext uri="{FF2B5EF4-FFF2-40B4-BE49-F238E27FC236}">
                  <a16:creationId xmlns:a16="http://schemas.microsoft.com/office/drawing/2014/main" id="{4DB8B786-6DD0-0AD2-2CB0-78C06AC7E531}"/>
                </a:ext>
              </a:extLst>
            </p:cNvPr>
            <p:cNvSpPr/>
            <p:nvPr/>
          </p:nvSpPr>
          <p:spPr bwMode="auto">
            <a:xfrm>
              <a:off x="5064498" y="3594778"/>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3172" name="Oval 3171">
              <a:extLst>
                <a:ext uri="{FF2B5EF4-FFF2-40B4-BE49-F238E27FC236}">
                  <a16:creationId xmlns:a16="http://schemas.microsoft.com/office/drawing/2014/main" id="{275E2B3B-57D8-F8D4-C004-459C7D5BC4E6}"/>
                </a:ext>
              </a:extLst>
            </p:cNvPr>
            <p:cNvSpPr/>
            <p:nvPr/>
          </p:nvSpPr>
          <p:spPr bwMode="auto">
            <a:xfrm>
              <a:off x="5286032" y="4062373"/>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3173" name="Oval 3172">
              <a:extLst>
                <a:ext uri="{FF2B5EF4-FFF2-40B4-BE49-F238E27FC236}">
                  <a16:creationId xmlns:a16="http://schemas.microsoft.com/office/drawing/2014/main" id="{895B9285-4D9E-A648-7A5F-0B557C37E2E0}"/>
                </a:ext>
              </a:extLst>
            </p:cNvPr>
            <p:cNvSpPr/>
            <p:nvPr/>
          </p:nvSpPr>
          <p:spPr bwMode="auto">
            <a:xfrm>
              <a:off x="5508328" y="3597816"/>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74" name="Oval 3173">
              <a:extLst>
                <a:ext uri="{FF2B5EF4-FFF2-40B4-BE49-F238E27FC236}">
                  <a16:creationId xmlns:a16="http://schemas.microsoft.com/office/drawing/2014/main" id="{BB312385-465F-7990-CDBF-8B4E18812FA4}"/>
                </a:ext>
              </a:extLst>
            </p:cNvPr>
            <p:cNvSpPr/>
            <p:nvPr/>
          </p:nvSpPr>
          <p:spPr bwMode="auto">
            <a:xfrm flipH="1">
              <a:off x="5180827" y="4383569"/>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3175" name="Oval 3174">
              <a:extLst>
                <a:ext uri="{FF2B5EF4-FFF2-40B4-BE49-F238E27FC236}">
                  <a16:creationId xmlns:a16="http://schemas.microsoft.com/office/drawing/2014/main" id="{804A5202-2838-9A4B-6223-F0AA753264EA}"/>
                </a:ext>
              </a:extLst>
            </p:cNvPr>
            <p:cNvSpPr/>
            <p:nvPr/>
          </p:nvSpPr>
          <p:spPr bwMode="auto">
            <a:xfrm>
              <a:off x="5805675" y="4108937"/>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3176" name="Oval 3175">
              <a:extLst>
                <a:ext uri="{FF2B5EF4-FFF2-40B4-BE49-F238E27FC236}">
                  <a16:creationId xmlns:a16="http://schemas.microsoft.com/office/drawing/2014/main" id="{B8C3ECD4-8726-BE5C-8473-7E9D4B4A2EC3}"/>
                </a:ext>
              </a:extLst>
            </p:cNvPr>
            <p:cNvSpPr/>
            <p:nvPr/>
          </p:nvSpPr>
          <p:spPr bwMode="auto">
            <a:xfrm>
              <a:off x="5574449" y="4489250"/>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3177" name="Oval 3176">
              <a:extLst>
                <a:ext uri="{FF2B5EF4-FFF2-40B4-BE49-F238E27FC236}">
                  <a16:creationId xmlns:a16="http://schemas.microsoft.com/office/drawing/2014/main" id="{6400D332-5A7A-FCF8-2B43-5B1F62F18366}"/>
                </a:ext>
              </a:extLst>
            </p:cNvPr>
            <p:cNvSpPr/>
            <p:nvPr/>
          </p:nvSpPr>
          <p:spPr bwMode="auto">
            <a:xfrm flipH="1">
              <a:off x="6613480" y="2693537"/>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3178" name="Oval 3177">
              <a:extLst>
                <a:ext uri="{FF2B5EF4-FFF2-40B4-BE49-F238E27FC236}">
                  <a16:creationId xmlns:a16="http://schemas.microsoft.com/office/drawing/2014/main" id="{9E094F4C-D055-5679-EBC5-C9B77CF6AD72}"/>
                </a:ext>
              </a:extLst>
            </p:cNvPr>
            <p:cNvSpPr/>
            <p:nvPr/>
          </p:nvSpPr>
          <p:spPr bwMode="auto">
            <a:xfrm flipH="1">
              <a:off x="6906875" y="3126393"/>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3179" name="Oval 3178">
              <a:extLst>
                <a:ext uri="{FF2B5EF4-FFF2-40B4-BE49-F238E27FC236}">
                  <a16:creationId xmlns:a16="http://schemas.microsoft.com/office/drawing/2014/main" id="{6C115159-2999-7A40-6B36-390EE4094FC4}"/>
                </a:ext>
              </a:extLst>
            </p:cNvPr>
            <p:cNvSpPr/>
            <p:nvPr/>
          </p:nvSpPr>
          <p:spPr bwMode="auto">
            <a:xfrm flipH="1">
              <a:off x="6389856" y="3084454"/>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3180" name="Oval 3179">
              <a:extLst>
                <a:ext uri="{FF2B5EF4-FFF2-40B4-BE49-F238E27FC236}">
                  <a16:creationId xmlns:a16="http://schemas.microsoft.com/office/drawing/2014/main" id="{C15DD9C3-1092-87CE-57F3-FEECAA9D8453}"/>
                </a:ext>
              </a:extLst>
            </p:cNvPr>
            <p:cNvSpPr/>
            <p:nvPr/>
          </p:nvSpPr>
          <p:spPr bwMode="auto">
            <a:xfrm flipH="1">
              <a:off x="6684581" y="3594354"/>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3181" name="Oval 3180">
              <a:extLst>
                <a:ext uri="{FF2B5EF4-FFF2-40B4-BE49-F238E27FC236}">
                  <a16:creationId xmlns:a16="http://schemas.microsoft.com/office/drawing/2014/main" id="{6025AF41-AA33-9140-AAF1-88E4A56102F6}"/>
                </a:ext>
              </a:extLst>
            </p:cNvPr>
            <p:cNvSpPr/>
            <p:nvPr/>
          </p:nvSpPr>
          <p:spPr bwMode="auto">
            <a:xfrm flipH="1">
              <a:off x="7253783" y="3204666"/>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3182" name="Oval 3181">
              <a:extLst>
                <a:ext uri="{FF2B5EF4-FFF2-40B4-BE49-F238E27FC236}">
                  <a16:creationId xmlns:a16="http://schemas.microsoft.com/office/drawing/2014/main" id="{34B55578-D360-988C-AE55-3B8F3D4D8FD2}"/>
                </a:ext>
              </a:extLst>
            </p:cNvPr>
            <p:cNvSpPr/>
            <p:nvPr/>
          </p:nvSpPr>
          <p:spPr bwMode="auto">
            <a:xfrm flipH="1">
              <a:off x="6389856" y="4099320"/>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3183" name="Oval 3182">
              <a:extLst>
                <a:ext uri="{FF2B5EF4-FFF2-40B4-BE49-F238E27FC236}">
                  <a16:creationId xmlns:a16="http://schemas.microsoft.com/office/drawing/2014/main" id="{0BCF6CA3-16BA-C207-6CB9-81133F573A2B}"/>
                </a:ext>
              </a:extLst>
            </p:cNvPr>
            <p:cNvSpPr/>
            <p:nvPr/>
          </p:nvSpPr>
          <p:spPr bwMode="auto">
            <a:xfrm flipH="1">
              <a:off x="7253513" y="3987749"/>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3184" name="Oval 3183">
              <a:extLst>
                <a:ext uri="{FF2B5EF4-FFF2-40B4-BE49-F238E27FC236}">
                  <a16:creationId xmlns:a16="http://schemas.microsoft.com/office/drawing/2014/main" id="{42A2457B-8F86-77F2-72E9-B6CF557CCD33}"/>
                </a:ext>
              </a:extLst>
            </p:cNvPr>
            <p:cNvSpPr/>
            <p:nvPr/>
          </p:nvSpPr>
          <p:spPr bwMode="auto">
            <a:xfrm flipH="1">
              <a:off x="6096452" y="4526195"/>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3185" name="Oval 3184">
              <a:extLst>
                <a:ext uri="{FF2B5EF4-FFF2-40B4-BE49-F238E27FC236}">
                  <a16:creationId xmlns:a16="http://schemas.microsoft.com/office/drawing/2014/main" id="{4F493B6B-D609-A410-4E1B-DFDD98F62844}"/>
                </a:ext>
              </a:extLst>
            </p:cNvPr>
            <p:cNvSpPr/>
            <p:nvPr/>
          </p:nvSpPr>
          <p:spPr bwMode="auto">
            <a:xfrm flipH="1">
              <a:off x="7012892" y="4392001"/>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3186" name="Oval 3185">
              <a:extLst>
                <a:ext uri="{FF2B5EF4-FFF2-40B4-BE49-F238E27FC236}">
                  <a16:creationId xmlns:a16="http://schemas.microsoft.com/office/drawing/2014/main" id="{F44E3471-05DA-78E3-0AB6-3C74770153EF}"/>
                </a:ext>
              </a:extLst>
            </p:cNvPr>
            <p:cNvSpPr/>
            <p:nvPr/>
          </p:nvSpPr>
          <p:spPr bwMode="auto">
            <a:xfrm flipH="1">
              <a:off x="6610687" y="4495170"/>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3187" name="Oval 3186">
              <a:extLst>
                <a:ext uri="{FF2B5EF4-FFF2-40B4-BE49-F238E27FC236}">
                  <a16:creationId xmlns:a16="http://schemas.microsoft.com/office/drawing/2014/main" id="{ED53CBE2-94A1-9062-5961-2F05A1D7B567}"/>
                </a:ext>
              </a:extLst>
            </p:cNvPr>
            <p:cNvSpPr/>
            <p:nvPr/>
          </p:nvSpPr>
          <p:spPr bwMode="auto">
            <a:xfrm flipH="1">
              <a:off x="6315963" y="4798673"/>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3188" name="Oval 3187">
              <a:extLst>
                <a:ext uri="{FF2B5EF4-FFF2-40B4-BE49-F238E27FC236}">
                  <a16:creationId xmlns:a16="http://schemas.microsoft.com/office/drawing/2014/main" id="{149A2997-A4B4-FDAB-B068-51EE063E53DD}"/>
                </a:ext>
              </a:extLst>
            </p:cNvPr>
            <p:cNvSpPr/>
            <p:nvPr/>
          </p:nvSpPr>
          <p:spPr bwMode="auto">
            <a:xfrm flipH="1">
              <a:off x="7132595" y="3595732"/>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3189" name="Oval 3188">
              <a:extLst>
                <a:ext uri="{FF2B5EF4-FFF2-40B4-BE49-F238E27FC236}">
                  <a16:creationId xmlns:a16="http://schemas.microsoft.com/office/drawing/2014/main" id="{87B12720-FB1D-C75C-2D55-31DC4B13FE70}"/>
                </a:ext>
              </a:extLst>
            </p:cNvPr>
            <p:cNvSpPr/>
            <p:nvPr/>
          </p:nvSpPr>
          <p:spPr bwMode="auto">
            <a:xfrm flipH="1">
              <a:off x="6733297" y="4717426"/>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dirty="0">
                  <a:ln>
                    <a:noFill/>
                  </a:ln>
                  <a:solidFill>
                    <a:srgbClr val="000000">
                      <a:alpha val="0"/>
                    </a:srgbClr>
                  </a:solidFill>
                  <a:effectLst/>
                  <a:uLnTx/>
                  <a:uFillTx/>
                  <a:latin typeface="Segoe UI"/>
                  <a:ea typeface="Segoe UI" pitchFamily="34" charset="0"/>
                  <a:cs typeface="Segoe UI" pitchFamily="34" charset="0"/>
                </a:rPr>
                <a:t>dd</a:t>
              </a:r>
            </a:p>
          </p:txBody>
        </p:sp>
        <p:sp>
          <p:nvSpPr>
            <p:cNvPr id="3190" name="Oval 3189">
              <a:extLst>
                <a:ext uri="{FF2B5EF4-FFF2-40B4-BE49-F238E27FC236}">
                  <a16:creationId xmlns:a16="http://schemas.microsoft.com/office/drawing/2014/main" id="{7BD2E15C-AD26-0F6F-7932-2A9F18BEC36E}"/>
                </a:ext>
              </a:extLst>
            </p:cNvPr>
            <p:cNvSpPr/>
            <p:nvPr/>
          </p:nvSpPr>
          <p:spPr bwMode="auto">
            <a:xfrm rot="13310147" flipH="1">
              <a:off x="5870797" y="2393344"/>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3191" name="Oval 3190">
              <a:extLst>
                <a:ext uri="{FF2B5EF4-FFF2-40B4-BE49-F238E27FC236}">
                  <a16:creationId xmlns:a16="http://schemas.microsoft.com/office/drawing/2014/main" id="{1D0C439F-793E-716F-214A-22DB8C6F4BFA}"/>
                </a:ext>
              </a:extLst>
            </p:cNvPr>
            <p:cNvSpPr/>
            <p:nvPr/>
          </p:nvSpPr>
          <p:spPr bwMode="auto">
            <a:xfrm rot="13310147" flipH="1">
              <a:off x="5805674" y="3087916"/>
              <a:ext cx="46758" cy="467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3192" name="Oval 3191">
              <a:extLst>
                <a:ext uri="{FF2B5EF4-FFF2-40B4-BE49-F238E27FC236}">
                  <a16:creationId xmlns:a16="http://schemas.microsoft.com/office/drawing/2014/main" id="{9573AF8D-15BA-9EB7-1839-D8DA8D03D990}"/>
                </a:ext>
              </a:extLst>
            </p:cNvPr>
            <p:cNvSpPr/>
            <p:nvPr/>
          </p:nvSpPr>
          <p:spPr bwMode="auto">
            <a:xfrm rot="13310147" flipV="1">
              <a:off x="6909831" y="4063616"/>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3193" name="Oval 3192">
              <a:extLst>
                <a:ext uri="{FF2B5EF4-FFF2-40B4-BE49-F238E27FC236}">
                  <a16:creationId xmlns:a16="http://schemas.microsoft.com/office/drawing/2014/main" id="{54686468-0E91-19CC-D497-E33408BF45FB}"/>
                </a:ext>
              </a:extLst>
            </p:cNvPr>
            <p:cNvSpPr/>
            <p:nvPr/>
          </p:nvSpPr>
          <p:spPr bwMode="auto">
            <a:xfrm rot="13310147" flipV="1">
              <a:off x="6734246" y="2480168"/>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3194" name="Oval 3193">
              <a:extLst>
                <a:ext uri="{FF2B5EF4-FFF2-40B4-BE49-F238E27FC236}">
                  <a16:creationId xmlns:a16="http://schemas.microsoft.com/office/drawing/2014/main" id="{928B95EC-E1FF-BAB8-E8A1-048DE2DC4C17}"/>
                </a:ext>
              </a:extLst>
            </p:cNvPr>
            <p:cNvSpPr/>
            <p:nvPr/>
          </p:nvSpPr>
          <p:spPr bwMode="auto">
            <a:xfrm flipH="1">
              <a:off x="6098272" y="3594354"/>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95" name="Oval 3194">
              <a:extLst>
                <a:ext uri="{FF2B5EF4-FFF2-40B4-BE49-F238E27FC236}">
                  <a16:creationId xmlns:a16="http://schemas.microsoft.com/office/drawing/2014/main" id="{7A8AF586-3712-96E8-A89F-42AB4F0802CC}"/>
                </a:ext>
              </a:extLst>
            </p:cNvPr>
            <p:cNvSpPr/>
            <p:nvPr/>
          </p:nvSpPr>
          <p:spPr bwMode="auto">
            <a:xfrm flipH="1">
              <a:off x="6320208" y="2395235"/>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96" name="Oval 3195">
              <a:extLst>
                <a:ext uri="{FF2B5EF4-FFF2-40B4-BE49-F238E27FC236}">
                  <a16:creationId xmlns:a16="http://schemas.microsoft.com/office/drawing/2014/main" id="{14DE9DAE-85E2-F6A2-AEF2-2D8261E4532B}"/>
                </a:ext>
              </a:extLst>
            </p:cNvPr>
            <p:cNvSpPr/>
            <p:nvPr/>
          </p:nvSpPr>
          <p:spPr bwMode="auto">
            <a:xfrm flipH="1">
              <a:off x="7376890" y="3600979"/>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97" name="Oval 3196">
              <a:extLst>
                <a:ext uri="{FF2B5EF4-FFF2-40B4-BE49-F238E27FC236}">
                  <a16:creationId xmlns:a16="http://schemas.microsoft.com/office/drawing/2014/main" id="{C288DB87-3B01-7D7A-4FF9-4A3CAF1D1448}"/>
                </a:ext>
              </a:extLst>
            </p:cNvPr>
            <p:cNvSpPr/>
            <p:nvPr/>
          </p:nvSpPr>
          <p:spPr bwMode="auto">
            <a:xfrm flipH="1">
              <a:off x="5873024" y="4806364"/>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98" name="Oval 3197">
              <a:extLst>
                <a:ext uri="{FF2B5EF4-FFF2-40B4-BE49-F238E27FC236}">
                  <a16:creationId xmlns:a16="http://schemas.microsoft.com/office/drawing/2014/main" id="{8C3479A1-E0D5-4E84-0495-88062E6039E0}"/>
                </a:ext>
              </a:extLst>
            </p:cNvPr>
            <p:cNvSpPr/>
            <p:nvPr/>
          </p:nvSpPr>
          <p:spPr bwMode="auto">
            <a:xfrm flipH="1">
              <a:off x="5455650" y="4713616"/>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199" name="Oval 3198">
              <a:extLst>
                <a:ext uri="{FF2B5EF4-FFF2-40B4-BE49-F238E27FC236}">
                  <a16:creationId xmlns:a16="http://schemas.microsoft.com/office/drawing/2014/main" id="{72C8B885-72E5-547C-9E79-10F44BB9FD6E}"/>
                </a:ext>
              </a:extLst>
            </p:cNvPr>
            <p:cNvSpPr/>
            <p:nvPr/>
          </p:nvSpPr>
          <p:spPr bwMode="auto">
            <a:xfrm flipH="1">
              <a:off x="4942216" y="3995164"/>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3200" name="Oval 3199">
              <a:extLst>
                <a:ext uri="{FF2B5EF4-FFF2-40B4-BE49-F238E27FC236}">
                  <a16:creationId xmlns:a16="http://schemas.microsoft.com/office/drawing/2014/main" id="{F650B7DD-9757-A4DF-8124-6FE742519067}"/>
                </a:ext>
              </a:extLst>
            </p:cNvPr>
            <p:cNvSpPr/>
            <p:nvPr/>
          </p:nvSpPr>
          <p:spPr bwMode="auto">
            <a:xfrm flipH="1">
              <a:off x="7021925" y="2810173"/>
              <a:ext cx="46760" cy="46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3201" name="Freeform: Shape 213">
              <a:extLst>
                <a:ext uri="{FF2B5EF4-FFF2-40B4-BE49-F238E27FC236}">
                  <a16:creationId xmlns:a16="http://schemas.microsoft.com/office/drawing/2014/main" id="{BC25FE65-D198-8F81-EB7F-632059259038}"/>
                </a:ext>
              </a:extLst>
            </p:cNvPr>
            <p:cNvSpPr/>
            <p:nvPr/>
          </p:nvSpPr>
          <p:spPr>
            <a:xfrm flipH="1">
              <a:off x="5135432" y="3430571"/>
              <a:ext cx="1969000" cy="369332"/>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chemeClr val="accent1"/>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spcBef>
                  <a:spcPct val="0"/>
                </a:spcBef>
                <a:spcAft>
                  <a:spcPct val="0"/>
                </a:spcAft>
                <a:buClrTx/>
                <a:buSzTx/>
                <a:buFontTx/>
                <a:buNone/>
                <a:tabLst/>
                <a:defRPr/>
              </a:pPr>
              <a:endParaRPr lang="en-US" sz="2400" b="0" i="0" u="none" strike="noStrike" kern="0" cap="none" normalizeH="0" baseline="0" noProof="0">
                <a:ln>
                  <a:noFill/>
                </a:ln>
                <a:gradFill>
                  <a:gsLst>
                    <a:gs pos="0">
                      <a:srgbClr val="FFFFFF"/>
                    </a:gs>
                    <a:gs pos="100000">
                      <a:srgbClr val="FFFFFF"/>
                    </a:gs>
                  </a:gsLst>
                  <a:lin ang="5400000" scaled="0"/>
                </a:gradFill>
                <a:effectLst/>
                <a:uLnTx/>
                <a:uFillTx/>
                <a:latin typeface="Segoe UI Semibold"/>
                <a:cs typeface="Segoe UI" panose="020B0502040204020203" pitchFamily="34" charset="0"/>
              </a:endParaRPr>
            </a:p>
          </p:txBody>
        </p:sp>
        <p:grpSp>
          <p:nvGrpSpPr>
            <p:cNvPr id="3202" name="Group 3201">
              <a:extLst>
                <a:ext uri="{FF2B5EF4-FFF2-40B4-BE49-F238E27FC236}">
                  <a16:creationId xmlns:a16="http://schemas.microsoft.com/office/drawing/2014/main" id="{3035C4A9-7CA3-B813-01FC-FD5C1D780720}"/>
                </a:ext>
              </a:extLst>
            </p:cNvPr>
            <p:cNvGrpSpPr/>
            <p:nvPr/>
          </p:nvGrpSpPr>
          <p:grpSpPr>
            <a:xfrm>
              <a:off x="4689765" y="2210623"/>
              <a:ext cx="2812471" cy="2736930"/>
              <a:chOff x="4311697" y="1321007"/>
              <a:chExt cx="3566426" cy="3470633"/>
            </a:xfrm>
          </p:grpSpPr>
          <p:sp>
            <p:nvSpPr>
              <p:cNvPr id="3203" name="Oval 3202" descr="globe">
                <a:extLst>
                  <a:ext uri="{FF2B5EF4-FFF2-40B4-BE49-F238E27FC236}">
                    <a16:creationId xmlns:a16="http://schemas.microsoft.com/office/drawing/2014/main" id="{B82346F6-19D7-2354-45F8-AA1E157FBC88}"/>
                  </a:ext>
                </a:extLst>
              </p:cNvPr>
              <p:cNvSpPr/>
              <p:nvPr/>
            </p:nvSpPr>
            <p:spPr bwMode="auto">
              <a:xfrm>
                <a:off x="4349186" y="132100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a:ln>
                    <a:noFill/>
                  </a:ln>
                  <a:solidFill>
                    <a:srgbClr val="000000"/>
                  </a:solidFill>
                  <a:effectLst/>
                  <a:uLnTx/>
                  <a:uFillTx/>
                  <a:latin typeface="Segoe UI"/>
                  <a:ea typeface="Segoe UI" pitchFamily="34" charset="0"/>
                  <a:cs typeface="Segoe UI" pitchFamily="34" charset="0"/>
                </a:endParaRPr>
              </a:p>
            </p:txBody>
          </p:sp>
          <p:sp>
            <p:nvSpPr>
              <p:cNvPr id="3204" name="Oval 3203">
                <a:extLst>
                  <a:ext uri="{FF2B5EF4-FFF2-40B4-BE49-F238E27FC236}">
                    <a16:creationId xmlns:a16="http://schemas.microsoft.com/office/drawing/2014/main" id="{9E409130-C261-AF48-6B2C-F3950B73495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spcBef>
                    <a:spcPts val="0"/>
                  </a:spcBef>
                  <a:spcAft>
                    <a:spcPts val="0"/>
                  </a:spcAft>
                  <a:buClrTx/>
                  <a:buSzTx/>
                  <a:buFontTx/>
                  <a:buNone/>
                  <a:tabLst/>
                  <a:defRPr/>
                </a:pPr>
                <a:endParaRPr kumimoji="0" lang="en-US" sz="1620" b="0" i="0" u="none" strike="noStrike" kern="1200" cap="none" normalizeH="0" baseline="0" noProof="0">
                  <a:ln>
                    <a:noFill/>
                  </a:ln>
                  <a:solidFill>
                    <a:prstClr val="white"/>
                  </a:solidFill>
                  <a:effectLst/>
                  <a:uLnTx/>
                  <a:uFillTx/>
                  <a:latin typeface="Calibri" panose="020F0502020204030204"/>
                  <a:ea typeface="+mn-ea"/>
                  <a:cs typeface="+mn-cs"/>
                </a:endParaRPr>
              </a:p>
            </p:txBody>
          </p:sp>
          <p:sp>
            <p:nvSpPr>
              <p:cNvPr id="3205" name="Oval 3204">
                <a:extLst>
                  <a:ext uri="{FF2B5EF4-FFF2-40B4-BE49-F238E27FC236}">
                    <a16:creationId xmlns:a16="http://schemas.microsoft.com/office/drawing/2014/main" id="{E73CE0B2-E6EF-4BD4-7A3F-D9C89EC2E87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endParaRPr lang="en-US" sz="1620">
                  <a:solidFill>
                    <a:prstClr val="white"/>
                  </a:solidFill>
                  <a:latin typeface="Calibri" panose="020F0502020204030204"/>
                </a:endParaRPr>
              </a:p>
            </p:txBody>
          </p:sp>
        </p:grpSp>
      </p:grpSp>
      <p:sp>
        <p:nvSpPr>
          <p:cNvPr id="3206" name="TextBox 3205">
            <a:extLst>
              <a:ext uri="{FF2B5EF4-FFF2-40B4-BE49-F238E27FC236}">
                <a16:creationId xmlns:a16="http://schemas.microsoft.com/office/drawing/2014/main" id="{836B9C49-C65A-B101-91DF-32849EDF9323}"/>
              </a:ext>
            </a:extLst>
          </p:cNvPr>
          <p:cNvSpPr txBox="1"/>
          <p:nvPr/>
        </p:nvSpPr>
        <p:spPr>
          <a:xfrm>
            <a:off x="586373" y="5833447"/>
            <a:ext cx="4886737" cy="246221"/>
          </a:xfrm>
          <a:prstGeom prst="rect">
            <a:avLst/>
          </a:prstGeom>
          <a:noFill/>
        </p:spPr>
        <p:txBody>
          <a:bodyPr wrap="square" lIns="0" tIns="0" rIns="0" bIns="0" rtlCol="0">
            <a:spAutoFit/>
          </a:bodyPr>
          <a:lstStyle/>
          <a:p>
            <a:r>
              <a:rPr lang="en-US" sz="800"/>
              <a:t>1 </a:t>
            </a:r>
            <a:r>
              <a:rPr lang="en-US" sz="800">
                <a:solidFill>
                  <a:srgbClr val="0078D4"/>
                </a:solidFill>
                <a:hlinkClick r:id="rId3"/>
              </a:rPr>
              <a:t>What are network edge data centers? | Schneider Electric Blog, December 2022</a:t>
            </a:r>
            <a:endParaRPr lang="en-US" sz="800">
              <a:solidFill>
                <a:srgbClr val="0078D4"/>
              </a:solidFill>
            </a:endParaRPr>
          </a:p>
          <a:p>
            <a:r>
              <a:rPr kumimoji="0" lang="en-US" sz="800" b="0" i="0" u="none" strike="noStrike" kern="1200" cap="none" normalizeH="0" baseline="0" noProof="0">
                <a:ln>
                  <a:noFill/>
                </a:ln>
                <a:effectLst/>
                <a:uLnTx/>
                <a:uFillTx/>
                <a:ea typeface="+mn-ea"/>
                <a:cs typeface="+mn-cs"/>
              </a:rPr>
              <a:t>2 </a:t>
            </a:r>
            <a:r>
              <a:rPr lang="en-US" sz="800">
                <a:hlinkClick r:id="rId4"/>
              </a:rPr>
              <a:t>Model Deployment Challenges: 6 Lessons from 6 ML Engineers | neptune.ai, January 2023</a:t>
            </a:r>
            <a:endParaRPr lang="en-US" sz="800"/>
          </a:p>
        </p:txBody>
      </p:sp>
      <p:sp>
        <p:nvSpPr>
          <p:cNvPr id="3207" name="TextBox 3206">
            <a:extLst>
              <a:ext uri="{FF2B5EF4-FFF2-40B4-BE49-F238E27FC236}">
                <a16:creationId xmlns:a16="http://schemas.microsoft.com/office/drawing/2014/main" id="{4EFD80E2-66DF-BE23-3F56-E76CEA54D75D}"/>
              </a:ext>
            </a:extLst>
          </p:cNvPr>
          <p:cNvSpPr txBox="1"/>
          <p:nvPr/>
        </p:nvSpPr>
        <p:spPr>
          <a:xfrm>
            <a:off x="6375536" y="5835591"/>
            <a:ext cx="5530518" cy="246221"/>
          </a:xfrm>
          <a:prstGeom prst="rect">
            <a:avLst/>
          </a:prstGeom>
          <a:noFill/>
        </p:spPr>
        <p:txBody>
          <a:bodyPr wrap="square" lIns="0" tIns="0" rIns="0" bIns="0" rtlCol="0">
            <a:spAutoFit/>
          </a:bodyPr>
          <a:lstStyle/>
          <a:p>
            <a:pPr algn="l"/>
            <a:r>
              <a:rPr lang="en-US" sz="800" dirty="0"/>
              <a:t>3 </a:t>
            </a:r>
            <a:r>
              <a:rPr lang="en-US" sz="800" dirty="0">
                <a:solidFill>
                  <a:srgbClr val="0078D4"/>
                </a:solidFill>
                <a:hlinkClick r:id="rId5"/>
              </a:rPr>
              <a:t>How Large Language Models Will Transform Science, Society, and AI | Stanford University HAI, February 2021</a:t>
            </a:r>
            <a:endParaRPr lang="en-US" sz="800" dirty="0">
              <a:solidFill>
                <a:srgbClr val="0078D4"/>
              </a:solidFill>
            </a:endParaRPr>
          </a:p>
          <a:p>
            <a:pPr algn="l"/>
            <a:r>
              <a:rPr lang="en-US" sz="800" dirty="0"/>
              <a:t>4</a:t>
            </a:r>
            <a:r>
              <a:rPr lang="en-US" sz="800" dirty="0">
                <a:hlinkClick r:id="rId6"/>
              </a:rPr>
              <a:t>GPT-4 (openai.com)</a:t>
            </a:r>
            <a:endParaRPr lang="en-US" sz="800" dirty="0"/>
          </a:p>
        </p:txBody>
      </p:sp>
      <p:sp>
        <p:nvSpPr>
          <p:cNvPr id="3208" name="TextBox 3207">
            <a:extLst>
              <a:ext uri="{FF2B5EF4-FFF2-40B4-BE49-F238E27FC236}">
                <a16:creationId xmlns:a16="http://schemas.microsoft.com/office/drawing/2014/main" id="{4139DF4A-221D-30E1-69E1-7C1C7769CC23}"/>
              </a:ext>
            </a:extLst>
          </p:cNvPr>
          <p:cNvSpPr txBox="1">
            <a:spLocks/>
          </p:cNvSpPr>
          <p:nvPr/>
        </p:nvSpPr>
        <p:spPr>
          <a:xfrm>
            <a:off x="7547246" y="4367089"/>
            <a:ext cx="3637916" cy="1045085"/>
          </a:xfrm>
          <a:prstGeom prst="rect">
            <a:avLst/>
          </a:prstGeom>
          <a:solidFill>
            <a:srgbClr val="FBFBFB"/>
          </a:solidFill>
        </p:spPr>
        <p:txBody>
          <a:bodyPr wrap="square" lIns="0" tIns="0" rIns="0" bIns="0" rtlCol="0" anchor="t">
            <a:noAutofit/>
          </a:bodyPr>
          <a:lstStyle/>
          <a:p>
            <a:pPr marL="0" marR="0" lvl="0" indent="0" algn="r" defTabSz="914367" rtl="0" eaLnBrk="1" fontAlgn="base" latinLnBrk="0" hangingPunct="1">
              <a:spcBef>
                <a:spcPts val="600"/>
              </a:spcBef>
              <a:spcAft>
                <a:spcPts val="0"/>
              </a:spcAft>
              <a:buClrTx/>
              <a:buSzTx/>
              <a:buFontTx/>
              <a:buNone/>
              <a:tabLst/>
              <a:defRPr/>
            </a:pPr>
            <a:r>
              <a:rPr lang="en-US" sz="1600" dirty="0">
                <a:effectLst/>
                <a:latin typeface="Calibri" panose="020F0502020204030204" pitchFamily="34" charset="0"/>
                <a:ea typeface="SimSun" panose="02010600030101010101" pitchFamily="2" charset="-122"/>
                <a:cs typeface="Arial" panose="020B0604020202020204" pitchFamily="34" charset="0"/>
              </a:rPr>
              <a:t>1)AI is built and used responsibly and ethically, 2) advances international competitiveness and national security and 3) serves society broadly, not narrowly </a:t>
            </a:r>
            <a:endParaRPr kumimoji="0" lang="en-US" sz="1600" b="0" i="0" u="none" kern="1200" cap="none" normalizeH="0" baseline="0" noProof="0" dirty="0">
              <a:ln>
                <a:noFill/>
              </a:ln>
              <a:effectLst/>
              <a:uLnTx/>
              <a:uFillTx/>
              <a:ea typeface="+mn-ea"/>
              <a:cs typeface="Segoe UI" panose="020B0502040204020203" pitchFamily="34" charset="0"/>
            </a:endParaRPr>
          </a:p>
        </p:txBody>
      </p:sp>
      <p:sp>
        <p:nvSpPr>
          <p:cNvPr id="9" name="TextBox 8">
            <a:extLst>
              <a:ext uri="{FF2B5EF4-FFF2-40B4-BE49-F238E27FC236}">
                <a16:creationId xmlns:a16="http://schemas.microsoft.com/office/drawing/2014/main" id="{2FBB2339-A730-770F-22C7-D24A5A6015BF}"/>
              </a:ext>
            </a:extLst>
          </p:cNvPr>
          <p:cNvSpPr txBox="1"/>
          <p:nvPr/>
        </p:nvSpPr>
        <p:spPr>
          <a:xfrm flipH="1">
            <a:off x="810453" y="3799875"/>
            <a:ext cx="3517207" cy="307777"/>
          </a:xfrm>
          <a:prstGeom prst="rect">
            <a:avLst/>
          </a:prstGeom>
          <a:noFill/>
        </p:spPr>
        <p:txBody>
          <a:bodyPr wrap="square" lIns="0" tIns="0" rIns="0" bIns="0" rtlCol="0" anchor="ctr">
            <a:spAutoFit/>
          </a:bodyPr>
          <a:lstStyle/>
          <a:p>
            <a:pPr defTabSz="914367">
              <a:defRPr/>
            </a:pPr>
            <a:r>
              <a:rPr lang="en-US" sz="2000">
                <a:solidFill>
                  <a:srgbClr val="0078D4"/>
                </a:solidFill>
                <a:latin typeface="+mj-lt"/>
                <a:cs typeface="Segoe UI Semibold" panose="020B0502040204020203" pitchFamily="34" charset="0"/>
              </a:rPr>
              <a:t>Time commitment</a:t>
            </a:r>
          </a:p>
        </p:txBody>
      </p:sp>
    </p:spTree>
    <p:extLst>
      <p:ext uri="{BB962C8B-B14F-4D97-AF65-F5344CB8AC3E}">
        <p14:creationId xmlns:p14="http://schemas.microsoft.com/office/powerpoint/2010/main" val="338918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09A2-E0A6-A9B1-95C2-8A7F69886B83}"/>
              </a:ext>
            </a:extLst>
          </p:cNvPr>
          <p:cNvSpPr>
            <a:spLocks noGrp="1"/>
          </p:cNvSpPr>
          <p:nvPr>
            <p:ph type="title"/>
          </p:nvPr>
        </p:nvSpPr>
        <p:spPr/>
        <p:txBody>
          <a:bodyPr/>
          <a:lstStyle/>
          <a:p>
            <a:r>
              <a:rPr lang="en-US" dirty="0"/>
              <a:t>Evaluate and Finetune Foundation Models</a:t>
            </a:r>
          </a:p>
        </p:txBody>
      </p:sp>
      <p:pic>
        <p:nvPicPr>
          <p:cNvPr id="2050" name="Picture 2" descr="Screenshot showing the evaluation settings wizard after the user selects the evaluate button on a model card for a foundation model.">
            <a:extLst>
              <a:ext uri="{FF2B5EF4-FFF2-40B4-BE49-F238E27FC236}">
                <a16:creationId xmlns:a16="http://schemas.microsoft.com/office/drawing/2014/main" id="{C82EEE0E-B925-A4D3-2EF9-43608B69E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468" y="1341904"/>
            <a:ext cx="5972175" cy="3286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085A1D-1525-AD42-09E3-8738C4BB440C}"/>
              </a:ext>
            </a:extLst>
          </p:cNvPr>
          <p:cNvSpPr txBox="1"/>
          <p:nvPr/>
        </p:nvSpPr>
        <p:spPr>
          <a:xfrm>
            <a:off x="230468" y="4850589"/>
            <a:ext cx="6750422" cy="1450397"/>
          </a:xfrm>
          <a:prstGeom prst="rect">
            <a:avLst/>
          </a:prstGeom>
          <a:noFill/>
        </p:spPr>
        <p:txBody>
          <a:bodyPr wrap="square">
            <a:spAutoFit/>
          </a:bodyPr>
          <a:lstStyle/>
          <a:p>
            <a:r>
              <a:rPr lang="en-US" b="1" i="0" dirty="0">
                <a:solidFill>
                  <a:schemeClr val="bg1"/>
                </a:solidFill>
                <a:effectLst/>
                <a:latin typeface="Segoe UI" panose="020B0502040204020203" pitchFamily="34" charset="0"/>
              </a:rPr>
              <a:t>Test Data</a:t>
            </a:r>
          </a:p>
          <a:p>
            <a:endParaRPr lang="en-US" b="1" dirty="0">
              <a:solidFill>
                <a:schemeClr val="bg1"/>
              </a:solidFill>
              <a:latin typeface="Segoe UI" panose="020B0502040204020203" pitchFamily="34" charset="0"/>
            </a:endParaRPr>
          </a:p>
          <a:p>
            <a:r>
              <a:rPr lang="en-US" b="1" dirty="0">
                <a:solidFill>
                  <a:schemeClr val="bg1"/>
                </a:solidFill>
                <a:latin typeface="Segoe UI" panose="020B0502040204020203" pitchFamily="34" charset="0"/>
              </a:rPr>
              <a:t>Compute</a:t>
            </a:r>
          </a:p>
          <a:p>
            <a:endParaRPr lang="en-US" b="1" dirty="0">
              <a:solidFill>
                <a:schemeClr val="bg1"/>
              </a:solidFill>
              <a:latin typeface="Segoe UI" panose="020B0502040204020203" pitchFamily="34" charset="0"/>
            </a:endParaRPr>
          </a:p>
          <a:p>
            <a:r>
              <a:rPr lang="en-US" b="1" i="0" dirty="0">
                <a:solidFill>
                  <a:schemeClr val="bg1"/>
                </a:solidFill>
                <a:effectLst/>
                <a:latin typeface="Segoe UI" panose="020B0502040204020203" pitchFamily="34" charset="0"/>
              </a:rPr>
              <a:t>Advanced Evaluation Parameters</a:t>
            </a:r>
            <a:endParaRPr lang="en-US" dirty="0">
              <a:solidFill>
                <a:schemeClr val="bg1"/>
              </a:solidFill>
            </a:endParaRPr>
          </a:p>
        </p:txBody>
      </p:sp>
      <p:pic>
        <p:nvPicPr>
          <p:cNvPr id="2052" name="Picture 4" descr="Screenshot showing the finetune settings options in the foundation models finetune wizard.">
            <a:extLst>
              <a:ext uri="{FF2B5EF4-FFF2-40B4-BE49-F238E27FC236}">
                <a16:creationId xmlns:a16="http://schemas.microsoft.com/office/drawing/2014/main" id="{1781C671-76DE-8B86-48AE-0FD4C4EE5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0082" y="1341904"/>
            <a:ext cx="5150224" cy="4078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6C8F25-C220-863C-52FF-2A0774DA4454}"/>
              </a:ext>
            </a:extLst>
          </p:cNvPr>
          <p:cNvSpPr txBox="1"/>
          <p:nvPr/>
        </p:nvSpPr>
        <p:spPr>
          <a:xfrm>
            <a:off x="6851276" y="5575787"/>
            <a:ext cx="6750422" cy="363946"/>
          </a:xfrm>
          <a:prstGeom prst="rect">
            <a:avLst/>
          </a:prstGeom>
          <a:noFill/>
        </p:spPr>
        <p:txBody>
          <a:bodyPr wrap="square">
            <a:spAutoFit/>
          </a:bodyPr>
          <a:lstStyle/>
          <a:p>
            <a:r>
              <a:rPr lang="en-US" b="1" i="0" dirty="0">
                <a:solidFill>
                  <a:schemeClr val="bg1"/>
                </a:solidFill>
                <a:effectLst/>
                <a:latin typeface="Segoe UI" panose="020B0502040204020203" pitchFamily="34" charset="0"/>
              </a:rPr>
              <a:t>Finetuning task type</a:t>
            </a:r>
            <a:endParaRPr lang="en-US" dirty="0">
              <a:solidFill>
                <a:schemeClr val="bg1"/>
              </a:solidFill>
            </a:endParaRPr>
          </a:p>
        </p:txBody>
      </p:sp>
    </p:spTree>
    <p:extLst>
      <p:ext uri="{BB962C8B-B14F-4D97-AF65-F5344CB8AC3E}">
        <p14:creationId xmlns:p14="http://schemas.microsoft.com/office/powerpoint/2010/main" val="241452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EC9D-2DA8-5DF1-144A-5A30BA28E8FC}"/>
              </a:ext>
            </a:extLst>
          </p:cNvPr>
          <p:cNvSpPr>
            <a:spLocks noGrp="1"/>
          </p:cNvSpPr>
          <p:nvPr>
            <p:ph type="title"/>
          </p:nvPr>
        </p:nvSpPr>
        <p:spPr>
          <a:xfrm>
            <a:off x="136200" y="2866490"/>
            <a:ext cx="11018520" cy="492443"/>
          </a:xfrm>
        </p:spPr>
        <p:txBody>
          <a:bodyPr/>
          <a:lstStyle/>
          <a:p>
            <a:r>
              <a:rPr lang="en-US" dirty="0"/>
              <a:t>Lab Session</a:t>
            </a:r>
          </a:p>
        </p:txBody>
      </p:sp>
    </p:spTree>
    <p:extLst>
      <p:ext uri="{BB962C8B-B14F-4D97-AF65-F5344CB8AC3E}">
        <p14:creationId xmlns:p14="http://schemas.microsoft.com/office/powerpoint/2010/main" val="421750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495576B-3302-F7F5-B8F9-E1EED492426B}"/>
              </a:ext>
            </a:extLst>
          </p:cNvPr>
          <p:cNvSpPr>
            <a:spLocks noGrp="1"/>
          </p:cNvSpPr>
          <p:nvPr>
            <p:ph type="body" sz="quarter" idx="16"/>
          </p:nvPr>
        </p:nvSpPr>
        <p:spPr>
          <a:xfrm>
            <a:off x="8310879" y="3341204"/>
            <a:ext cx="3120046" cy="2062103"/>
          </a:xfrm>
        </p:spPr>
        <p:txBody>
          <a:bodyPr/>
          <a:lstStyle/>
          <a:p>
            <a:pPr marL="285750" indent="-285750">
              <a:buFont typeface="Arial" panose="020B0604020202020204" pitchFamily="34" charset="0"/>
              <a:buChar char="•"/>
            </a:pPr>
            <a:r>
              <a:rPr lang="en-US" b="0" i="0" dirty="0">
                <a:solidFill>
                  <a:schemeClr val="tx1"/>
                </a:solidFill>
                <a:effectLst/>
                <a:latin typeface="Segoe UI" panose="020B0502040204020203" pitchFamily="34" charset="0"/>
              </a:rPr>
              <a:t>Create online endpoint</a:t>
            </a:r>
          </a:p>
          <a:p>
            <a:pPr marL="285750" indent="-285750">
              <a:buFont typeface="Arial" panose="020B0604020202020204" pitchFamily="34" charset="0"/>
              <a:buChar char="•"/>
            </a:pPr>
            <a:r>
              <a:rPr lang="en-US" dirty="0">
                <a:solidFill>
                  <a:schemeClr val="tx1"/>
                </a:solidFill>
                <a:latin typeface="Segoe UI" panose="020B0502040204020203" pitchFamily="34" charset="0"/>
              </a:rPr>
              <a:t>Deploy Scoring File</a:t>
            </a:r>
          </a:p>
          <a:p>
            <a:pPr marL="285750" indent="-285750">
              <a:buFont typeface="Arial" panose="020B0604020202020204" pitchFamily="34" charset="0"/>
              <a:buChar char="•"/>
            </a:pPr>
            <a:r>
              <a:rPr lang="en-US" b="0" i="0" dirty="0">
                <a:solidFill>
                  <a:schemeClr val="tx1"/>
                </a:solidFill>
                <a:effectLst/>
                <a:latin typeface="Segoe UI" panose="020B0502040204020203" pitchFamily="34" charset="0"/>
              </a:rPr>
              <a:t>Invoke the endpoint to score</a:t>
            </a:r>
          </a:p>
          <a:p>
            <a:pPr marL="285750" indent="-285750">
              <a:buFont typeface="Arial" panose="020B0604020202020204" pitchFamily="34" charset="0"/>
              <a:buChar char="•"/>
            </a:pPr>
            <a:endParaRPr lang="en-US" b="0" i="0" dirty="0">
              <a:solidFill>
                <a:schemeClr val="tx1"/>
              </a:solidFill>
              <a:effectLst/>
              <a:latin typeface="Segoe UI" panose="020B0502040204020203" pitchFamily="34" charset="0"/>
            </a:endParaRPr>
          </a:p>
          <a:p>
            <a:pPr marL="285750" indent="-285750">
              <a:buFont typeface="Arial" panose="020B0604020202020204" pitchFamily="34" charset="0"/>
              <a:buChar char="•"/>
            </a:pPr>
            <a:endParaRPr lang="en-US" b="0" i="0" dirty="0">
              <a:solidFill>
                <a:schemeClr val="tx1"/>
              </a:solidFill>
              <a:effectLst/>
              <a:latin typeface="Segoe UI" panose="020B0502040204020203" pitchFamily="34" charset="0"/>
            </a:endParaRPr>
          </a:p>
          <a:p>
            <a:endParaRPr lang="en-US" dirty="0"/>
          </a:p>
        </p:txBody>
      </p:sp>
      <p:sp>
        <p:nvSpPr>
          <p:cNvPr id="12" name="Text Placeholder 11">
            <a:extLst>
              <a:ext uri="{FF2B5EF4-FFF2-40B4-BE49-F238E27FC236}">
                <a16:creationId xmlns:a16="http://schemas.microsoft.com/office/drawing/2014/main" id="{F6DE7D8D-E6C3-2ABC-CD70-191FAC940FDC}"/>
              </a:ext>
            </a:extLst>
          </p:cNvPr>
          <p:cNvSpPr>
            <a:spLocks noGrp="1"/>
          </p:cNvSpPr>
          <p:nvPr>
            <p:ph type="body" sz="quarter" idx="15"/>
          </p:nvPr>
        </p:nvSpPr>
        <p:spPr/>
        <p:txBody>
          <a:bodyPr/>
          <a:lstStyle/>
          <a:p>
            <a:r>
              <a:rPr lang="en-US" dirty="0"/>
              <a:t>Infer</a:t>
            </a:r>
          </a:p>
        </p:txBody>
      </p:sp>
      <p:sp>
        <p:nvSpPr>
          <p:cNvPr id="10" name="Text Placeholder 9">
            <a:extLst>
              <a:ext uri="{FF2B5EF4-FFF2-40B4-BE49-F238E27FC236}">
                <a16:creationId xmlns:a16="http://schemas.microsoft.com/office/drawing/2014/main" id="{75EB98F5-E818-7338-92F7-8DFEB33F0F5D}"/>
              </a:ext>
            </a:extLst>
          </p:cNvPr>
          <p:cNvSpPr>
            <a:spLocks noGrp="1"/>
          </p:cNvSpPr>
          <p:nvPr>
            <p:ph type="body" sz="quarter" idx="13"/>
          </p:nvPr>
        </p:nvSpPr>
        <p:spPr/>
        <p:txBody>
          <a:bodyPr/>
          <a:lstStyle/>
          <a:p>
            <a:r>
              <a:rPr lang="en-US" dirty="0"/>
              <a:t>Evaluate</a:t>
            </a:r>
          </a:p>
        </p:txBody>
      </p:sp>
      <p:sp>
        <p:nvSpPr>
          <p:cNvPr id="11" name="Text Placeholder 10">
            <a:extLst>
              <a:ext uri="{FF2B5EF4-FFF2-40B4-BE49-F238E27FC236}">
                <a16:creationId xmlns:a16="http://schemas.microsoft.com/office/drawing/2014/main" id="{763E1236-2DCA-0B92-08C7-A50708751B2E}"/>
              </a:ext>
            </a:extLst>
          </p:cNvPr>
          <p:cNvSpPr>
            <a:spLocks noGrp="1"/>
          </p:cNvSpPr>
          <p:nvPr>
            <p:ph type="body" sz="quarter" idx="14"/>
          </p:nvPr>
        </p:nvSpPr>
        <p:spPr>
          <a:xfrm>
            <a:off x="4543418" y="3341204"/>
            <a:ext cx="3120046" cy="2492990"/>
          </a:xfrm>
        </p:spPr>
        <p:txBody>
          <a:bodyPr/>
          <a:lstStyle/>
          <a:p>
            <a:pPr marL="285750" indent="-285750">
              <a:buFont typeface="Arial" panose="020B0604020202020204" pitchFamily="34" charset="0"/>
              <a:buChar char="•"/>
            </a:pPr>
            <a:r>
              <a:rPr lang="en-US" dirty="0"/>
              <a:t>Register Model</a:t>
            </a:r>
          </a:p>
          <a:p>
            <a:pPr marL="285750" indent="-285750">
              <a:buFont typeface="Arial" panose="020B0604020202020204" pitchFamily="34" charset="0"/>
              <a:buChar char="•"/>
            </a:pPr>
            <a:r>
              <a:rPr lang="en-US" dirty="0">
                <a:solidFill>
                  <a:schemeClr val="tx1"/>
                </a:solidFill>
                <a:latin typeface="Segoe UI" panose="020B0502040204020203" pitchFamily="34" charset="0"/>
              </a:rPr>
              <a:t>P</a:t>
            </a:r>
            <a:r>
              <a:rPr lang="en-US" b="0" i="0" dirty="0">
                <a:solidFill>
                  <a:schemeClr val="tx1"/>
                </a:solidFill>
                <a:effectLst/>
                <a:latin typeface="Segoe UI" panose="020B0502040204020203" pitchFamily="34" charset="0"/>
              </a:rPr>
              <a:t>rebuilt fine tuning model evaluation </a:t>
            </a:r>
          </a:p>
          <a:p>
            <a:pPr marL="285750" indent="-285750">
              <a:buFont typeface="Arial" panose="020B0604020202020204" pitchFamily="34" charset="0"/>
              <a:buChar char="•"/>
            </a:pPr>
            <a:r>
              <a:rPr lang="en-US" b="0" i="0" dirty="0">
                <a:solidFill>
                  <a:schemeClr val="tx1"/>
                </a:solidFill>
                <a:effectLst/>
                <a:latin typeface="Segoe UI" panose="020B0502040204020203" pitchFamily="34" charset="0"/>
              </a:rPr>
              <a:t>Register ONNX model for interoperability</a:t>
            </a:r>
          </a:p>
          <a:p>
            <a:pPr marL="285750" indent="-285750">
              <a:buFont typeface="Arial" panose="020B0604020202020204" pitchFamily="34" charset="0"/>
              <a:buChar char="•"/>
            </a:pPr>
            <a:endParaRPr lang="en-US" b="0" i="0" dirty="0">
              <a:solidFill>
                <a:schemeClr val="tx1"/>
              </a:solidFill>
              <a:effectLst/>
              <a:latin typeface="Segoe UI" panose="020B0502040204020203" pitchFamily="34" charset="0"/>
            </a:endParaRPr>
          </a:p>
          <a:p>
            <a:pPr marL="285750" indent="-285750">
              <a:buFont typeface="Arial" panose="020B0604020202020204" pitchFamily="34" charset="0"/>
              <a:buChar char="•"/>
            </a:pPr>
            <a:endParaRPr lang="en-US" b="0" i="0" dirty="0">
              <a:solidFill>
                <a:schemeClr val="tx1"/>
              </a:solidFill>
              <a:effectLst/>
              <a:latin typeface="Segoe UI" panose="020B0502040204020203" pitchFamily="34" charset="0"/>
            </a:endParaRPr>
          </a:p>
          <a:p>
            <a:pPr marL="285750" indent="-28575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CCAC01D2-BA23-16D7-1F44-D06AE8666940}"/>
              </a:ext>
            </a:extLst>
          </p:cNvPr>
          <p:cNvSpPr>
            <a:spLocks noGrp="1"/>
          </p:cNvSpPr>
          <p:nvPr>
            <p:ph type="body" sz="quarter" idx="12"/>
          </p:nvPr>
        </p:nvSpPr>
        <p:spPr>
          <a:xfrm>
            <a:off x="775959" y="3341204"/>
            <a:ext cx="3120046" cy="2769989"/>
          </a:xfrm>
        </p:spPr>
        <p:txBody>
          <a:bodyPr/>
          <a:lstStyle/>
          <a:p>
            <a:pPr marL="285750" indent="-285750">
              <a:buFont typeface="Arial" panose="020B0604020202020204" pitchFamily="34" charset="0"/>
              <a:buChar char="•"/>
            </a:pPr>
            <a:r>
              <a:rPr lang="en-US" dirty="0"/>
              <a:t>Use Curated Environment</a:t>
            </a:r>
          </a:p>
          <a:p>
            <a:pPr marL="285750" indent="-285750">
              <a:buFont typeface="Arial" panose="020B0604020202020204" pitchFamily="34" charset="0"/>
              <a:buChar char="•"/>
            </a:pPr>
            <a:r>
              <a:rPr lang="en-US" dirty="0"/>
              <a:t>Create Custom Environment using ACPT</a:t>
            </a:r>
          </a:p>
          <a:p>
            <a:pPr marL="285750" indent="-285750">
              <a:buFont typeface="Arial" panose="020B0604020202020204" pitchFamily="34" charset="0"/>
              <a:buChar char="•"/>
            </a:pPr>
            <a:r>
              <a:rPr lang="en-US" dirty="0">
                <a:solidFill>
                  <a:schemeClr val="tx1"/>
                </a:solidFill>
              </a:rPr>
              <a:t>Easily use </a:t>
            </a:r>
            <a:r>
              <a:rPr lang="en-US" b="0" i="0" dirty="0" err="1">
                <a:solidFill>
                  <a:schemeClr val="tx1"/>
                </a:solidFill>
                <a:effectLst/>
                <a:latin typeface="Segoe UI" panose="020B0502040204020203" pitchFamily="34" charset="0"/>
              </a:rPr>
              <a:t>Deepspeed</a:t>
            </a:r>
            <a:r>
              <a:rPr lang="en-US" dirty="0">
                <a:solidFill>
                  <a:schemeClr val="tx1"/>
                </a:solidFill>
                <a:latin typeface="Segoe UI" panose="020B0502040204020203" pitchFamily="34" charset="0"/>
              </a:rPr>
              <a:t>, Nebula Checkpointing and </a:t>
            </a:r>
            <a:r>
              <a:rPr lang="en-US" b="0" i="0" dirty="0">
                <a:solidFill>
                  <a:schemeClr val="tx1"/>
                </a:solidFill>
                <a:effectLst/>
                <a:latin typeface="Segoe UI" panose="020B0502040204020203" pitchFamily="34" charset="0"/>
              </a:rPr>
              <a:t> </a:t>
            </a:r>
            <a:r>
              <a:rPr lang="en-US" b="0" i="0" dirty="0" err="1">
                <a:solidFill>
                  <a:schemeClr val="tx1"/>
                </a:solidFill>
                <a:effectLst/>
                <a:latin typeface="Segoe UI" panose="020B0502040204020203" pitchFamily="34" charset="0"/>
              </a:rPr>
              <a:t>Onnxruntime</a:t>
            </a:r>
            <a:r>
              <a:rPr lang="en-US" b="0" i="0" dirty="0">
                <a:solidFill>
                  <a:schemeClr val="tx1"/>
                </a:solidFill>
                <a:effectLst/>
                <a:latin typeface="Segoe UI" panose="020B0502040204020203" pitchFamily="34" charset="0"/>
              </a:rPr>
              <a:t> </a:t>
            </a:r>
            <a:r>
              <a:rPr lang="en-US" b="0" i="0" dirty="0" err="1">
                <a:solidFill>
                  <a:schemeClr val="tx1"/>
                </a:solidFill>
                <a:effectLst/>
                <a:latin typeface="Segoe UI" panose="020B0502040204020203" pitchFamily="34" charset="0"/>
              </a:rPr>
              <a:t>accelarators</a:t>
            </a:r>
            <a:r>
              <a:rPr lang="en-US" b="0" i="0" dirty="0">
                <a:solidFill>
                  <a:schemeClr val="tx1"/>
                </a:solidFill>
                <a:effectLst/>
                <a:latin typeface="Segoe UI" panose="020B0502040204020203" pitchFamily="34" charset="0"/>
              </a:rPr>
              <a:t> for improving the efficiency for memory and compute </a:t>
            </a:r>
          </a:p>
          <a:p>
            <a:endParaRPr lang="en-US" dirty="0">
              <a:solidFill>
                <a:schemeClr val="tx1"/>
              </a:solidFill>
            </a:endParaRPr>
          </a:p>
          <a:p>
            <a:endParaRPr lang="en-US" dirty="0"/>
          </a:p>
        </p:txBody>
      </p:sp>
      <p:sp>
        <p:nvSpPr>
          <p:cNvPr id="8" name="Text Placeholder 7">
            <a:extLst>
              <a:ext uri="{FF2B5EF4-FFF2-40B4-BE49-F238E27FC236}">
                <a16:creationId xmlns:a16="http://schemas.microsoft.com/office/drawing/2014/main" id="{6CD378FB-494C-6D15-9F73-C63532936EA2}"/>
              </a:ext>
            </a:extLst>
          </p:cNvPr>
          <p:cNvSpPr>
            <a:spLocks noGrp="1"/>
          </p:cNvSpPr>
          <p:nvPr>
            <p:ph type="body" sz="quarter" idx="11"/>
          </p:nvPr>
        </p:nvSpPr>
        <p:spPr/>
        <p:txBody>
          <a:bodyPr/>
          <a:lstStyle/>
          <a:p>
            <a:r>
              <a:rPr lang="en-US" dirty="0"/>
              <a:t>Training</a:t>
            </a:r>
          </a:p>
        </p:txBody>
      </p:sp>
      <p:sp>
        <p:nvSpPr>
          <p:cNvPr id="7" name="Text Placeholder 6">
            <a:extLst>
              <a:ext uri="{FF2B5EF4-FFF2-40B4-BE49-F238E27FC236}">
                <a16:creationId xmlns:a16="http://schemas.microsoft.com/office/drawing/2014/main" id="{F83BAF62-674A-A253-2742-68E3E0982BB9}"/>
              </a:ext>
            </a:extLst>
          </p:cNvPr>
          <p:cNvSpPr>
            <a:spLocks noGrp="1"/>
          </p:cNvSpPr>
          <p:nvPr>
            <p:ph type="body" sz="quarter" idx="10"/>
          </p:nvPr>
        </p:nvSpPr>
        <p:spPr>
          <a:xfrm>
            <a:off x="3954205" y="949325"/>
            <a:ext cx="4298484" cy="276999"/>
          </a:xfrm>
        </p:spPr>
        <p:txBody>
          <a:bodyPr/>
          <a:lstStyle/>
          <a:p>
            <a:r>
              <a:rPr lang="en-US" dirty="0"/>
              <a:t>Azure ML and Azure Container for PyTorch</a:t>
            </a:r>
          </a:p>
        </p:txBody>
      </p:sp>
      <p:sp>
        <p:nvSpPr>
          <p:cNvPr id="2" name="Title 1">
            <a:extLst>
              <a:ext uri="{FF2B5EF4-FFF2-40B4-BE49-F238E27FC236}">
                <a16:creationId xmlns:a16="http://schemas.microsoft.com/office/drawing/2014/main" id="{5B992B81-0D9B-1EF6-13A5-BD2E0EC6B224}"/>
              </a:ext>
            </a:extLst>
          </p:cNvPr>
          <p:cNvSpPr>
            <a:spLocks noGrp="1"/>
          </p:cNvSpPr>
          <p:nvPr>
            <p:ph type="title"/>
          </p:nvPr>
        </p:nvSpPr>
        <p:spPr/>
        <p:txBody>
          <a:bodyPr/>
          <a:lstStyle/>
          <a:p>
            <a:r>
              <a:rPr lang="en-US" dirty="0"/>
              <a:t>Session Summary</a:t>
            </a:r>
          </a:p>
        </p:txBody>
      </p:sp>
    </p:spTree>
    <p:extLst>
      <p:ext uri="{BB962C8B-B14F-4D97-AF65-F5344CB8AC3E}">
        <p14:creationId xmlns:p14="http://schemas.microsoft.com/office/powerpoint/2010/main" val="4249275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2" grpId="0" build="p"/>
      <p:bldP spid="10" grpId="0" build="p"/>
      <p:bldP spid="11" grpId="0" build="p"/>
      <p:bldP spid="9" grpId="0" build="p"/>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BF2D1263-AE2B-6AE0-5316-5D81CC3F72F7}"/>
              </a:ext>
            </a:extLst>
          </p:cNvPr>
          <p:cNvSpPr/>
          <p:nvPr/>
        </p:nvSpPr>
        <p:spPr bwMode="auto">
          <a:xfrm>
            <a:off x="4872465" y="1704605"/>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0A6462C2-946B-1ECE-D8AD-5D69574DE599}"/>
              </a:ext>
            </a:extLst>
          </p:cNvPr>
          <p:cNvSpPr/>
          <p:nvPr/>
        </p:nvSpPr>
        <p:spPr bwMode="auto">
          <a:xfrm>
            <a:off x="2773493" y="2834257"/>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highlight>
                <a:srgbClr val="00FFFF"/>
              </a:highligh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7B761666-4742-9DC7-B94B-39BD5C5D24D9}"/>
              </a:ext>
            </a:extLst>
          </p:cNvPr>
          <p:cNvSpPr txBox="1"/>
          <p:nvPr/>
        </p:nvSpPr>
        <p:spPr>
          <a:xfrm>
            <a:off x="3230400" y="3158461"/>
            <a:ext cx="1510113" cy="147732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n w="3175">
                  <a:noFill/>
                </a:ln>
                <a:solidFill>
                  <a:schemeClr val="bg1"/>
                </a:solidFill>
                <a:latin typeface="Segoe UI" panose="020B0502040204020203" pitchFamily="34" charset="0"/>
                <a:cs typeface="Segoe UI" panose="020B0502040204020203" pitchFamily="34" charset="0"/>
              </a:rPr>
              <a:t>Azure Container for PyTorch is </a:t>
            </a:r>
            <a:r>
              <a:rPr lang="en-US" sz="1600" dirty="0">
                <a:ln w="3175">
                  <a:noFill/>
                </a:ln>
                <a:solidFill>
                  <a:schemeClr val="bg1"/>
                </a:solidFill>
                <a:latin typeface="Segoe UI Semibold"/>
                <a:cs typeface="Segoe UI" pitchFamily="34" charset="0"/>
                <a:hlinkClick r:id="rId3">
                  <a:extLst>
                    <a:ext uri="{A12FA001-AC4F-418D-AE19-62706E023703}">
                      <ahyp:hlinkClr xmlns:ahyp="http://schemas.microsoft.com/office/drawing/2018/hyperlinkcolor" val="tx"/>
                    </a:ext>
                  </a:extLst>
                </a:hlinkClick>
              </a:rPr>
              <a:t>now generally available</a:t>
            </a:r>
            <a:r>
              <a:rPr lang="en-US" sz="1600" dirty="0">
                <a:ln w="3175">
                  <a:noFill/>
                </a:ln>
                <a:solidFill>
                  <a:schemeClr val="bg1"/>
                </a:solidFill>
                <a:latin typeface="Segoe UI Semibold"/>
                <a:cs typeface="Segoe UI" pitchFamily="34" charset="0"/>
              </a:rPr>
              <a:t> </a:t>
            </a:r>
            <a:r>
              <a:rPr lang="en-US" sz="1600" dirty="0">
                <a:ln w="3175">
                  <a:noFill/>
                </a:ln>
                <a:solidFill>
                  <a:schemeClr val="bg1"/>
                </a:solidFill>
                <a:latin typeface="Segoe UI" panose="020B0502040204020203" pitchFamily="34" charset="0"/>
                <a:cs typeface="Segoe UI" panose="020B0502040204020203" pitchFamily="34" charset="0"/>
              </a:rPr>
              <a:t>in Azure Machine Learning</a:t>
            </a:r>
            <a:endParaRPr kumimoji="0" lang="en-US" sz="1400" b="0" i="0" u="none" strike="noStrike" kern="1200" cap="none" spc="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A1D4309A-05FB-D6F4-DB51-30543B401B40}"/>
              </a:ext>
            </a:extLst>
          </p:cNvPr>
          <p:cNvSpPr txBox="1"/>
          <p:nvPr/>
        </p:nvSpPr>
        <p:spPr>
          <a:xfrm>
            <a:off x="5316803" y="2290378"/>
            <a:ext cx="1597113" cy="98488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solidFill>
                  <a:schemeClr val="bg1"/>
                </a:solidFill>
                <a:effectLst/>
                <a:uLnTx/>
                <a:uFillTx/>
                <a:latin typeface="Segoe UI Semibold"/>
                <a:ea typeface="+mn-ea"/>
                <a:cs typeface="Segoe UI" pitchFamily="34" charset="0"/>
                <a:hlinkClick r:id="rId4">
                  <a:extLst>
                    <a:ext uri="{A12FA001-AC4F-418D-AE19-62706E023703}">
                      <ahyp:hlinkClr xmlns:ahyp="http://schemas.microsoft.com/office/drawing/2018/hyperlinkcolor" val="tx"/>
                    </a:ext>
                  </a:extLst>
                </a:hlinkClick>
              </a:rPr>
              <a:t>Azure Container for PyTorch</a:t>
            </a:r>
            <a:r>
              <a:rPr kumimoji="0" lang="en-US" sz="1600" b="0" i="0" u="none" strike="noStrike" kern="1200" cap="none" spc="0" normalizeH="0" baseline="0" noProof="0" dirty="0">
                <a:ln w="3175">
                  <a:noFill/>
                </a:ln>
                <a:solidFill>
                  <a:schemeClr val="bg1"/>
                </a:solidFill>
                <a:effectLst/>
                <a:uLnTx/>
                <a:uFillTx/>
                <a:latin typeface="Segoe UI Semibold"/>
                <a:ea typeface="+mn-ea"/>
                <a:cs typeface="Segoe UI" pitchFamily="34" charset="0"/>
              </a:rPr>
              <a:t> </a:t>
            </a:r>
            <a:r>
              <a:rPr kumimoji="0" lang="en-US" sz="1600" b="0" i="0" u="none" strike="noStrike" kern="1200" cap="none" spc="0" normalizeH="0" baseline="0" noProof="0" dirty="0">
                <a:ln w="3175">
                  <a:noFill/>
                </a:ln>
                <a:solidFill>
                  <a:schemeClr val="bg1"/>
                </a:solidFill>
                <a:effectLst/>
                <a:uLnTx/>
                <a:uFillTx/>
                <a:latin typeface="Segoe UI" panose="020B0502040204020203" pitchFamily="34" charset="0"/>
                <a:cs typeface="Segoe UI" panose="020B0502040204020203" pitchFamily="34" charset="0"/>
              </a:rPr>
              <a:t>– Azure Machine Learning</a:t>
            </a:r>
            <a:endParaRPr kumimoji="0" lang="en-US" sz="1400" b="0" i="0" u="none" strike="noStrike" kern="1200" cap="none" spc="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sp>
        <p:nvSpPr>
          <p:cNvPr id="10" name="Hexagon 9">
            <a:extLst>
              <a:ext uri="{FF2B5EF4-FFF2-40B4-BE49-F238E27FC236}">
                <a16:creationId xmlns:a16="http://schemas.microsoft.com/office/drawing/2014/main" id="{BC42FCDC-5C20-87C6-EFA3-B5F4C4E6C8F3}"/>
              </a:ext>
            </a:extLst>
          </p:cNvPr>
          <p:cNvSpPr/>
          <p:nvPr/>
        </p:nvSpPr>
        <p:spPr bwMode="auto">
          <a:xfrm>
            <a:off x="6971437" y="2834257"/>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2605D97D-DAF9-936D-6E27-6498016D5C53}"/>
              </a:ext>
            </a:extLst>
          </p:cNvPr>
          <p:cNvSpPr txBox="1"/>
          <p:nvPr/>
        </p:nvSpPr>
        <p:spPr>
          <a:xfrm>
            <a:off x="7428102" y="3259950"/>
            <a:ext cx="1562284"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n w="3175">
                  <a:noFill/>
                </a:ln>
                <a:solidFill>
                  <a:schemeClr val="bg1"/>
                </a:solidFill>
                <a:latin typeface="Segoe UI" panose="020B0502040204020203" pitchFamily="34" charset="0"/>
                <a:cs typeface="Segoe UI" panose="020B0502040204020203" pitchFamily="34" charset="0"/>
              </a:rPr>
              <a:t>How to create Azure Container for PyTorch </a:t>
            </a:r>
            <a:r>
              <a:rPr lang="en-US" sz="1600" dirty="0">
                <a:ln w="3175">
                  <a:noFill/>
                </a:ln>
                <a:solidFill>
                  <a:schemeClr val="bg1"/>
                </a:solidFill>
                <a:latin typeface="Segoe UI Semibold"/>
                <a:cs typeface="Segoe UI" pitchFamily="34" charset="0"/>
                <a:hlinkClick r:id="rId5">
                  <a:extLst>
                    <a:ext uri="{A12FA001-AC4F-418D-AE19-62706E023703}">
                      <ahyp:hlinkClr xmlns:ahyp="http://schemas.microsoft.com/office/drawing/2018/hyperlinkcolor" val="tx"/>
                    </a:ext>
                  </a:extLst>
                </a:hlinkClick>
              </a:rPr>
              <a:t>custom curated environment</a:t>
            </a:r>
            <a:endParaRPr kumimoji="0" lang="en-US" sz="1600" b="0" i="0" u="none" strike="noStrike" kern="1200" cap="none" spc="0" normalizeH="0" baseline="0" noProof="0" dirty="0">
              <a:ln w="3175">
                <a:noFill/>
              </a:ln>
              <a:solidFill>
                <a:schemeClr val="bg1"/>
              </a:solidFill>
              <a:effectLst/>
              <a:uLnTx/>
              <a:uFillTx/>
              <a:latin typeface="Segoe UI Semibold"/>
              <a:ea typeface="+mn-ea"/>
              <a:cs typeface="Segoe UI" pitchFamily="34" charset="0"/>
            </a:endParaRPr>
          </a:p>
        </p:txBody>
      </p:sp>
      <p:sp>
        <p:nvSpPr>
          <p:cNvPr id="14" name="Hexagon 13">
            <a:extLst>
              <a:ext uri="{FF2B5EF4-FFF2-40B4-BE49-F238E27FC236}">
                <a16:creationId xmlns:a16="http://schemas.microsoft.com/office/drawing/2014/main" id="{5DC05D5B-6E1C-B1E9-3790-8CBF4ED0FC1B}"/>
              </a:ext>
            </a:extLst>
          </p:cNvPr>
          <p:cNvSpPr/>
          <p:nvPr/>
        </p:nvSpPr>
        <p:spPr bwMode="auto">
          <a:xfrm>
            <a:off x="2742320" y="494415"/>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01B80919-6B32-73FE-F458-A4A5743611A8}"/>
              </a:ext>
            </a:extLst>
          </p:cNvPr>
          <p:cNvSpPr/>
          <p:nvPr/>
        </p:nvSpPr>
        <p:spPr bwMode="auto">
          <a:xfrm>
            <a:off x="6940264" y="493309"/>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E74D326D-03E7-34FD-72C9-4AE5806295C4}"/>
              </a:ext>
            </a:extLst>
          </p:cNvPr>
          <p:cNvSpPr/>
          <p:nvPr/>
        </p:nvSpPr>
        <p:spPr bwMode="auto">
          <a:xfrm>
            <a:off x="489448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AC91EA76-FCC3-6AB7-C54F-905F59CB4CEE}"/>
              </a:ext>
            </a:extLst>
          </p:cNvPr>
          <p:cNvSpPr/>
          <p:nvPr/>
        </p:nvSpPr>
        <p:spPr bwMode="auto">
          <a:xfrm>
            <a:off x="906917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971B77B-AAFD-B374-B0A3-BFDA3E315F10}"/>
              </a:ext>
            </a:extLst>
          </p:cNvPr>
          <p:cNvSpPr/>
          <p:nvPr/>
        </p:nvSpPr>
        <p:spPr bwMode="auto">
          <a:xfrm>
            <a:off x="64995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E557B7B4-26B6-3340-A17C-00CBB04BC8EF}"/>
              </a:ext>
            </a:extLst>
          </p:cNvPr>
          <p:cNvSpPr/>
          <p:nvPr/>
        </p:nvSpPr>
        <p:spPr bwMode="auto">
          <a:xfrm>
            <a:off x="630826" y="1704603"/>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4" name="Title 1">
            <a:extLst>
              <a:ext uri="{FF2B5EF4-FFF2-40B4-BE49-F238E27FC236}">
                <a16:creationId xmlns:a16="http://schemas.microsoft.com/office/drawing/2014/main" id="{5E2CF9B5-7733-686F-B718-7186B414E312}"/>
              </a:ext>
            </a:extLst>
          </p:cNvPr>
          <p:cNvSpPr txBox="1">
            <a:spLocks/>
          </p:cNvSpPr>
          <p:nvPr/>
        </p:nvSpPr>
        <p:spPr>
          <a:xfrm rot="16200000">
            <a:off x="9536740" y="2596829"/>
            <a:ext cx="5747656"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endParaRPr lang="en-US">
              <a:solidFill>
                <a:schemeClr val="bg1"/>
              </a:solidFill>
            </a:endParaRPr>
          </a:p>
        </p:txBody>
      </p:sp>
      <p:sp>
        <p:nvSpPr>
          <p:cNvPr id="26" name="Hexagon 25">
            <a:extLst>
              <a:ext uri="{FF2B5EF4-FFF2-40B4-BE49-F238E27FC236}">
                <a16:creationId xmlns:a16="http://schemas.microsoft.com/office/drawing/2014/main" id="{AEBB2FDC-9D83-0DF7-6DC4-EB506A71842F}"/>
              </a:ext>
            </a:extLst>
          </p:cNvPr>
          <p:cNvSpPr/>
          <p:nvPr/>
        </p:nvSpPr>
        <p:spPr bwMode="auto">
          <a:xfrm>
            <a:off x="9039236" y="1675748"/>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8" name="Title 27">
            <a:extLst>
              <a:ext uri="{FF2B5EF4-FFF2-40B4-BE49-F238E27FC236}">
                <a16:creationId xmlns:a16="http://schemas.microsoft.com/office/drawing/2014/main" id="{BB3FEA2E-EEC6-7A4A-E7EF-350FD107845B}"/>
              </a:ext>
            </a:extLst>
          </p:cNvPr>
          <p:cNvSpPr>
            <a:spLocks noGrp="1"/>
          </p:cNvSpPr>
          <p:nvPr>
            <p:ph type="title"/>
          </p:nvPr>
        </p:nvSpPr>
        <p:spPr>
          <a:xfrm>
            <a:off x="519533" y="20953"/>
            <a:ext cx="11018520" cy="553998"/>
          </a:xfrm>
        </p:spPr>
        <p:txBody>
          <a:bodyPr/>
          <a:lstStyle/>
          <a:p>
            <a:r>
              <a:rPr lang="en-US" dirty="0"/>
              <a:t>ACPT resources</a:t>
            </a:r>
          </a:p>
        </p:txBody>
      </p:sp>
      <p:sp>
        <p:nvSpPr>
          <p:cNvPr id="3" name="TextBox 2">
            <a:extLst>
              <a:ext uri="{FF2B5EF4-FFF2-40B4-BE49-F238E27FC236}">
                <a16:creationId xmlns:a16="http://schemas.microsoft.com/office/drawing/2014/main" id="{02924406-333B-4163-C5C0-402FBF345444}"/>
              </a:ext>
            </a:extLst>
          </p:cNvPr>
          <p:cNvSpPr txBox="1"/>
          <p:nvPr/>
        </p:nvSpPr>
        <p:spPr>
          <a:xfrm rot="10800000" flipV="1">
            <a:off x="5034337" y="4805784"/>
            <a:ext cx="2243757" cy="523220"/>
          </a:xfrm>
          <a:prstGeom prst="rect">
            <a:avLst/>
          </a:prstGeom>
          <a:noFill/>
        </p:spPr>
        <p:txBody>
          <a:bodyPr wrap="square">
            <a:spAutoFit/>
          </a:bodyPr>
          <a:lstStyle/>
          <a:p>
            <a:r>
              <a:rPr lang="en-US" sz="1400" b="0" i="0" dirty="0">
                <a:solidFill>
                  <a:schemeClr val="bg1"/>
                </a:solidFill>
                <a:effectLst/>
                <a:latin typeface="SegoeUI"/>
              </a:rPr>
              <a:t> </a:t>
            </a:r>
            <a:r>
              <a:rPr lang="en-US" sz="1400" b="0" i="0" u="sng" dirty="0">
                <a:solidFill>
                  <a:schemeClr val="bg1"/>
                </a:solidFill>
                <a:effectLst/>
                <a:latin typeface="SegoeUI"/>
                <a:hlinkClick r:id="rId6">
                  <a:extLst>
                    <a:ext uri="{A12FA001-AC4F-418D-AE19-62706E023703}">
                      <ahyp:hlinkClr xmlns:ahyp="http://schemas.microsoft.com/office/drawing/2018/hyperlinkcolor" val="tx"/>
                    </a:ext>
                  </a:extLst>
                </a:hlinkClick>
              </a:rPr>
              <a:t>https://aka.ms/azureml-largescale</a:t>
            </a:r>
            <a:r>
              <a:rPr lang="en-US" sz="1400" b="0" i="0" dirty="0">
                <a:solidFill>
                  <a:srgbClr val="333333"/>
                </a:solidFill>
                <a:effectLst/>
                <a:latin typeface="SegoeUI"/>
              </a:rPr>
              <a:t>). </a:t>
            </a:r>
            <a:endParaRPr lang="en-US" sz="1400" dirty="0">
              <a:solidFill>
                <a:schemeClr val="bg1"/>
              </a:solidFill>
            </a:endParaRPr>
          </a:p>
        </p:txBody>
      </p:sp>
      <p:sp>
        <p:nvSpPr>
          <p:cNvPr id="19" name="TextBox 18">
            <a:extLst>
              <a:ext uri="{FF2B5EF4-FFF2-40B4-BE49-F238E27FC236}">
                <a16:creationId xmlns:a16="http://schemas.microsoft.com/office/drawing/2014/main" id="{1B4A1239-31AC-73D2-22EF-8DF0722800BA}"/>
              </a:ext>
            </a:extLst>
          </p:cNvPr>
          <p:cNvSpPr txBox="1"/>
          <p:nvPr/>
        </p:nvSpPr>
        <p:spPr>
          <a:xfrm>
            <a:off x="9364895" y="4674994"/>
            <a:ext cx="2059968" cy="738664"/>
          </a:xfrm>
          <a:prstGeom prst="rect">
            <a:avLst/>
          </a:prstGeom>
          <a:noFill/>
        </p:spPr>
        <p:txBody>
          <a:bodyPr wrap="square">
            <a:spAutoFit/>
          </a:bodyPr>
          <a:lstStyle/>
          <a:p>
            <a:r>
              <a:rPr lang="en-US" sz="1400" dirty="0">
                <a:solidFill>
                  <a:schemeClr val="bg1"/>
                </a:solidFill>
              </a:rPr>
              <a:t>https://github.com/microsoft/onnxruntime-training-examples</a:t>
            </a:r>
          </a:p>
        </p:txBody>
      </p:sp>
    </p:spTree>
    <p:extLst>
      <p:ext uri="{BB962C8B-B14F-4D97-AF65-F5344CB8AC3E}">
        <p14:creationId xmlns:p14="http://schemas.microsoft.com/office/powerpoint/2010/main" val="224904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BF2D1263-AE2B-6AE0-5316-5D81CC3F72F7}"/>
              </a:ext>
            </a:extLst>
          </p:cNvPr>
          <p:cNvSpPr/>
          <p:nvPr/>
        </p:nvSpPr>
        <p:spPr bwMode="auto">
          <a:xfrm>
            <a:off x="4872465" y="1704605"/>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0A6462C2-946B-1ECE-D8AD-5D69574DE599}"/>
              </a:ext>
            </a:extLst>
          </p:cNvPr>
          <p:cNvSpPr/>
          <p:nvPr/>
        </p:nvSpPr>
        <p:spPr bwMode="auto">
          <a:xfrm>
            <a:off x="2773493" y="2834257"/>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highlight>
                <a:srgbClr val="00FFFF"/>
              </a:highligh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C42FCDC-5C20-87C6-EFA3-B5F4C4E6C8F3}"/>
              </a:ext>
            </a:extLst>
          </p:cNvPr>
          <p:cNvSpPr/>
          <p:nvPr/>
        </p:nvSpPr>
        <p:spPr bwMode="auto">
          <a:xfrm>
            <a:off x="6971437" y="2834257"/>
            <a:ext cx="2468880" cy="2103120"/>
          </a:xfrm>
          <a:prstGeom prst="hexagon">
            <a:avLst/>
          </a:prstGeom>
          <a:noFill/>
          <a:ln w="28575">
            <a:solidFill>
              <a:srgbClr val="75757A"/>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 name="Hexagon 13">
            <a:extLst>
              <a:ext uri="{FF2B5EF4-FFF2-40B4-BE49-F238E27FC236}">
                <a16:creationId xmlns:a16="http://schemas.microsoft.com/office/drawing/2014/main" id="{5DC05D5B-6E1C-B1E9-3790-8CBF4ED0FC1B}"/>
              </a:ext>
            </a:extLst>
          </p:cNvPr>
          <p:cNvSpPr/>
          <p:nvPr/>
        </p:nvSpPr>
        <p:spPr bwMode="auto">
          <a:xfrm>
            <a:off x="2742320" y="494415"/>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01B80919-6B32-73FE-F458-A4A5743611A8}"/>
              </a:ext>
            </a:extLst>
          </p:cNvPr>
          <p:cNvSpPr/>
          <p:nvPr/>
        </p:nvSpPr>
        <p:spPr bwMode="auto">
          <a:xfrm>
            <a:off x="6940264" y="493309"/>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E74D326D-03E7-34FD-72C9-4AE5806295C4}"/>
              </a:ext>
            </a:extLst>
          </p:cNvPr>
          <p:cNvSpPr/>
          <p:nvPr/>
        </p:nvSpPr>
        <p:spPr bwMode="auto">
          <a:xfrm>
            <a:off x="489448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AC91EA76-FCC3-6AB7-C54F-905F59CB4CEE}"/>
              </a:ext>
            </a:extLst>
          </p:cNvPr>
          <p:cNvSpPr/>
          <p:nvPr/>
        </p:nvSpPr>
        <p:spPr bwMode="auto">
          <a:xfrm>
            <a:off x="906917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0" name="Hexagon 19">
            <a:extLst>
              <a:ext uri="{FF2B5EF4-FFF2-40B4-BE49-F238E27FC236}">
                <a16:creationId xmlns:a16="http://schemas.microsoft.com/office/drawing/2014/main" id="{1971B77B-AAFD-B374-B0A3-BFDA3E315F10}"/>
              </a:ext>
            </a:extLst>
          </p:cNvPr>
          <p:cNvSpPr/>
          <p:nvPr/>
        </p:nvSpPr>
        <p:spPr bwMode="auto">
          <a:xfrm>
            <a:off x="649953" y="3992766"/>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1" name="Hexagon 20">
            <a:extLst>
              <a:ext uri="{FF2B5EF4-FFF2-40B4-BE49-F238E27FC236}">
                <a16:creationId xmlns:a16="http://schemas.microsoft.com/office/drawing/2014/main" id="{E557B7B4-26B6-3340-A17C-00CBB04BC8EF}"/>
              </a:ext>
            </a:extLst>
          </p:cNvPr>
          <p:cNvSpPr/>
          <p:nvPr/>
        </p:nvSpPr>
        <p:spPr bwMode="auto">
          <a:xfrm>
            <a:off x="630826" y="1704603"/>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4" name="Title 1">
            <a:extLst>
              <a:ext uri="{FF2B5EF4-FFF2-40B4-BE49-F238E27FC236}">
                <a16:creationId xmlns:a16="http://schemas.microsoft.com/office/drawing/2014/main" id="{5E2CF9B5-7733-686F-B718-7186B414E312}"/>
              </a:ext>
            </a:extLst>
          </p:cNvPr>
          <p:cNvSpPr txBox="1">
            <a:spLocks/>
          </p:cNvSpPr>
          <p:nvPr/>
        </p:nvSpPr>
        <p:spPr>
          <a:xfrm rot="16200000">
            <a:off x="9536740" y="2596829"/>
            <a:ext cx="5747656"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endParaRPr lang="en-US">
              <a:solidFill>
                <a:schemeClr val="bg1"/>
              </a:solidFill>
            </a:endParaRPr>
          </a:p>
        </p:txBody>
      </p:sp>
      <p:sp>
        <p:nvSpPr>
          <p:cNvPr id="26" name="Hexagon 25">
            <a:extLst>
              <a:ext uri="{FF2B5EF4-FFF2-40B4-BE49-F238E27FC236}">
                <a16:creationId xmlns:a16="http://schemas.microsoft.com/office/drawing/2014/main" id="{AEBB2FDC-9D83-0DF7-6DC4-EB506A71842F}"/>
              </a:ext>
            </a:extLst>
          </p:cNvPr>
          <p:cNvSpPr/>
          <p:nvPr/>
        </p:nvSpPr>
        <p:spPr bwMode="auto">
          <a:xfrm>
            <a:off x="9039236" y="1675748"/>
            <a:ext cx="2468880" cy="2103120"/>
          </a:xfrm>
          <a:prstGeom prst="hexagon">
            <a:avLst/>
          </a:prstGeom>
          <a:noFill/>
          <a:ln w="3175">
            <a:solidFill>
              <a:srgbClr val="EBEBEB"/>
            </a:solid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8" name="Title 27">
            <a:extLst>
              <a:ext uri="{FF2B5EF4-FFF2-40B4-BE49-F238E27FC236}">
                <a16:creationId xmlns:a16="http://schemas.microsoft.com/office/drawing/2014/main" id="{BB3FEA2E-EEC6-7A4A-E7EF-350FD107845B}"/>
              </a:ext>
            </a:extLst>
          </p:cNvPr>
          <p:cNvSpPr>
            <a:spLocks noGrp="1"/>
          </p:cNvSpPr>
          <p:nvPr>
            <p:ph type="title"/>
          </p:nvPr>
        </p:nvSpPr>
        <p:spPr>
          <a:xfrm>
            <a:off x="519533" y="20953"/>
            <a:ext cx="11018520" cy="553998"/>
          </a:xfrm>
        </p:spPr>
        <p:txBody>
          <a:bodyPr/>
          <a:lstStyle/>
          <a:p>
            <a:r>
              <a:rPr lang="en-US" dirty="0"/>
              <a:t>ACPT resources</a:t>
            </a:r>
          </a:p>
        </p:txBody>
      </p:sp>
      <p:sp>
        <p:nvSpPr>
          <p:cNvPr id="4" name="TextBox 3">
            <a:extLst>
              <a:ext uri="{FF2B5EF4-FFF2-40B4-BE49-F238E27FC236}">
                <a16:creationId xmlns:a16="http://schemas.microsoft.com/office/drawing/2014/main" id="{8F2DD3EE-CC58-7147-5560-A61BF4C37000}"/>
              </a:ext>
            </a:extLst>
          </p:cNvPr>
          <p:cNvSpPr txBox="1"/>
          <p:nvPr/>
        </p:nvSpPr>
        <p:spPr>
          <a:xfrm>
            <a:off x="3216593" y="3163315"/>
            <a:ext cx="1599103"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n w="3175">
                  <a:noFill/>
                </a:ln>
                <a:solidFill>
                  <a:schemeClr val="bg1"/>
                </a:solidFill>
                <a:latin typeface="Segoe UI Semibold"/>
                <a:cs typeface="Segoe UI" pitchFamily="34" charset="0"/>
                <a:hlinkClick r:id="rId3">
                  <a:extLst>
                    <a:ext uri="{A12FA001-AC4F-418D-AE19-62706E023703}">
                      <ahyp:hlinkClr xmlns:ahyp="http://schemas.microsoft.com/office/drawing/2018/hyperlinkcolor" val="tx"/>
                    </a:ext>
                  </a:extLst>
                </a:hlinkClick>
              </a:rPr>
              <a:t>Training and deploying</a:t>
            </a:r>
            <a:r>
              <a:rPr lang="en-US" sz="1600" dirty="0">
                <a:ln w="3175">
                  <a:noFill/>
                </a:ln>
                <a:solidFill>
                  <a:schemeClr val="bg1"/>
                </a:solidFill>
                <a:latin typeface="Segoe UI Semibold"/>
                <a:cs typeface="Segoe UI" pitchFamily="34" charset="0"/>
              </a:rPr>
              <a:t> </a:t>
            </a:r>
            <a:r>
              <a:rPr lang="en-US" sz="1600" dirty="0">
                <a:ln w="3175">
                  <a:noFill/>
                </a:ln>
                <a:solidFill>
                  <a:schemeClr val="bg1"/>
                </a:solidFill>
                <a:latin typeface="Segoe UI" panose="020B0502040204020203" pitchFamily="34" charset="0"/>
                <a:cs typeface="Segoe UI" panose="020B0502040204020203" pitchFamily="34" charset="0"/>
              </a:rPr>
              <a:t>with PyTorch model in the cloud with Azure ML</a:t>
            </a:r>
            <a:endParaRPr kumimoji="0" lang="en-US" sz="1600" b="0" i="0" u="none" strike="noStrike" kern="1200" cap="none" spc="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C6C63575-4283-1A10-6A25-4C13762B3CE5}"/>
              </a:ext>
            </a:extLst>
          </p:cNvPr>
          <p:cNvSpPr txBox="1"/>
          <p:nvPr/>
        </p:nvSpPr>
        <p:spPr>
          <a:xfrm>
            <a:off x="5422650" y="4393498"/>
            <a:ext cx="1443786" cy="147732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3175">
                  <a:noFill/>
                </a:ln>
                <a:solidFill>
                  <a:schemeClr val="bg1"/>
                </a:solidFill>
                <a:effectLst/>
                <a:uLnTx/>
                <a:uFillTx/>
                <a:latin typeface="Segoe UI" panose="020B0502040204020203" pitchFamily="34" charset="0"/>
                <a:cs typeface="Segoe UI" panose="020B0502040204020203" pitchFamily="34" charset="0"/>
              </a:rPr>
              <a:t>Training your PyTorch model using </a:t>
            </a:r>
            <a:r>
              <a:rPr kumimoji="0" lang="en-US" sz="1600" b="0" i="0" u="none" strike="noStrike" kern="1200" cap="none" spc="0" normalizeH="0" baseline="0" noProof="0" dirty="0">
                <a:ln w="3175">
                  <a:noFill/>
                </a:ln>
                <a:solidFill>
                  <a:schemeClr val="bg1"/>
                </a:solidFill>
                <a:effectLst/>
                <a:uLnTx/>
                <a:uFillTx/>
                <a:latin typeface="Segoe UI Semibold"/>
                <a:ea typeface="+mn-ea"/>
                <a:cs typeface="Segoe UI" pitchFamily="34" charset="0"/>
                <a:hlinkClick r:id="rId4">
                  <a:extLst>
                    <a:ext uri="{A12FA001-AC4F-418D-AE19-62706E023703}">
                      <ahyp:hlinkClr xmlns:ahyp="http://schemas.microsoft.com/office/drawing/2018/hyperlinkcolor" val="tx"/>
                    </a:ext>
                  </a:extLst>
                </a:hlinkClick>
              </a:rPr>
              <a:t>components and pipelines in Azure ML</a:t>
            </a:r>
            <a:endParaRPr kumimoji="0" lang="en-US" sz="1400" b="0" i="0" u="none" strike="noStrike" kern="1200" cap="none" spc="0" normalizeH="0" baseline="0" noProof="0" dirty="0">
              <a:ln w="3175">
                <a:noFill/>
              </a:ln>
              <a:solidFill>
                <a:schemeClr val="bg1"/>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E041BD13-2975-DD40-1A5B-0802F293F7C3}"/>
              </a:ext>
            </a:extLst>
          </p:cNvPr>
          <p:cNvSpPr txBox="1"/>
          <p:nvPr/>
        </p:nvSpPr>
        <p:spPr>
          <a:xfrm>
            <a:off x="5240052" y="2059145"/>
            <a:ext cx="1497087" cy="147732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n w="3175">
                  <a:noFill/>
                </a:ln>
                <a:solidFill>
                  <a:schemeClr val="bg1"/>
                </a:solidFill>
                <a:latin typeface="Segoe UI" panose="020B0502040204020203" pitchFamily="34" charset="0"/>
                <a:cs typeface="Segoe UI" panose="020B0502040204020203" pitchFamily="34" charset="0"/>
              </a:rPr>
              <a:t>Faster training and inference using the </a:t>
            </a:r>
            <a:r>
              <a:rPr lang="en-US" sz="1600" dirty="0">
                <a:ln w="3175">
                  <a:noFill/>
                </a:ln>
                <a:solidFill>
                  <a:schemeClr val="bg1"/>
                </a:solidFill>
                <a:latin typeface="Segoe UI Semibold"/>
                <a:cs typeface="Segoe UI" pitchFamily="34" charset="0"/>
                <a:hlinkClick r:id="rId5">
                  <a:extLst>
                    <a:ext uri="{A12FA001-AC4F-418D-AE19-62706E023703}">
                      <ahyp:hlinkClr xmlns:ahyp="http://schemas.microsoft.com/office/drawing/2018/hyperlinkcolor" val="tx"/>
                    </a:ext>
                  </a:extLst>
                </a:hlinkClick>
              </a:rPr>
              <a:t>Azure Container for PyTorch in Azure ML</a:t>
            </a:r>
            <a:endParaRPr kumimoji="0" lang="en-US" sz="1400" b="0" i="0" u="none" strike="noStrike" kern="1200" cap="none" spc="0" normalizeH="0" baseline="0" noProof="0" dirty="0">
              <a:ln w="3175">
                <a:noFill/>
              </a:ln>
              <a:solidFill>
                <a:schemeClr val="bg1"/>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AA58A654-E98A-D7DE-AD7C-F3E76C0A9498}"/>
              </a:ext>
            </a:extLst>
          </p:cNvPr>
          <p:cNvSpPr txBox="1"/>
          <p:nvPr/>
        </p:nvSpPr>
        <p:spPr>
          <a:xfrm>
            <a:off x="7420584" y="3226321"/>
            <a:ext cx="1415527" cy="98488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w="3175">
                  <a:noFill/>
                </a:ln>
                <a:solidFill>
                  <a:schemeClr val="bg1"/>
                </a:solidFill>
                <a:effectLst/>
                <a:uLnTx/>
                <a:uFillTx/>
                <a:latin typeface="+mj-lt"/>
                <a:cs typeface="Segoe UI" panose="020B0502040204020203" pitchFamily="34" charset="0"/>
                <a:hlinkClick r:id="rId6">
                  <a:extLst>
                    <a:ext uri="{A12FA001-AC4F-418D-AE19-62706E023703}">
                      <ahyp:hlinkClr xmlns:ahyp="http://schemas.microsoft.com/office/drawing/2018/hyperlinkcolor" val="tx"/>
                    </a:ext>
                  </a:extLst>
                </a:hlinkClick>
              </a:rPr>
              <a:t>Distributed training</a:t>
            </a:r>
            <a:r>
              <a:rPr kumimoji="0" lang="en-US" sz="1600" i="0" u="none" strike="noStrike" kern="1200" cap="none" spc="0" normalizeH="0" baseline="0" noProof="0" dirty="0">
                <a:ln w="3175">
                  <a:noFill/>
                </a:ln>
                <a:solidFill>
                  <a:schemeClr val="bg1"/>
                </a:solidFill>
                <a:effectLst/>
                <a:uLnTx/>
                <a:uFillTx/>
                <a:latin typeface="+mj-lt"/>
                <a:cs typeface="Segoe UI" panose="020B0502040204020203" pitchFamily="34" charset="0"/>
              </a:rPr>
              <a:t> </a:t>
            </a:r>
            <a:r>
              <a:rPr kumimoji="0" lang="en-US" sz="1600" i="0" u="none" strike="noStrike" kern="1200" cap="none" spc="0" normalizeH="0" baseline="0" noProof="0" dirty="0">
                <a:ln w="3175">
                  <a:noFill/>
                </a:ln>
                <a:solidFill>
                  <a:schemeClr val="bg1"/>
                </a:solidFill>
                <a:effectLst/>
                <a:uLnTx/>
                <a:uFillTx/>
                <a:cs typeface="Segoe UI" panose="020B0502040204020203" pitchFamily="34" charset="0"/>
              </a:rPr>
              <a:t>with PyTorch and Azure ML</a:t>
            </a:r>
          </a:p>
        </p:txBody>
      </p:sp>
    </p:spTree>
    <p:extLst>
      <p:ext uri="{BB962C8B-B14F-4D97-AF65-F5344CB8AC3E}">
        <p14:creationId xmlns:p14="http://schemas.microsoft.com/office/powerpoint/2010/main" val="29325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E450A-E504-4DA5-811C-F062BFFAAE0D}"/>
              </a:ext>
            </a:extLst>
          </p:cNvPr>
          <p:cNvSpPr>
            <a:spLocks noGrp="1"/>
          </p:cNvSpPr>
          <p:nvPr>
            <p:ph type="title"/>
          </p:nvPr>
        </p:nvSpPr>
        <p:spPr>
          <a:xfrm>
            <a:off x="230044" y="2455683"/>
            <a:ext cx="11018520" cy="830997"/>
          </a:xfrm>
        </p:spPr>
        <p:txBody>
          <a:bodyPr/>
          <a:lstStyle/>
          <a:p>
            <a:r>
              <a:rPr lang="en-US" sz="5400" dirty="0"/>
              <a:t>Thank you!</a:t>
            </a:r>
          </a:p>
        </p:txBody>
      </p:sp>
    </p:spTree>
    <p:extLst>
      <p:ext uri="{BB962C8B-B14F-4D97-AF65-F5344CB8AC3E}">
        <p14:creationId xmlns:p14="http://schemas.microsoft.com/office/powerpoint/2010/main" val="29578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203">
            <a:extLst>
              <a:ext uri="{FF2B5EF4-FFF2-40B4-BE49-F238E27FC236}">
                <a16:creationId xmlns:a16="http://schemas.microsoft.com/office/drawing/2014/main" id="{2467BD63-5EC2-D08E-AF0E-C82313AB223B}"/>
              </a:ext>
            </a:extLst>
          </p:cNvPr>
          <p:cNvSpPr>
            <a:spLocks noGrp="1"/>
          </p:cNvSpPr>
          <p:nvPr>
            <p:ph type="title"/>
          </p:nvPr>
        </p:nvSpPr>
        <p:spPr/>
        <p:txBody>
          <a:bodyPr/>
          <a:lstStyle/>
          <a:p>
            <a:r>
              <a:rPr lang="en-US" noProof="0" dirty="0"/>
              <a:t>Azure has the most comprehensive stack for Deep Learning</a:t>
            </a:r>
            <a:endParaRPr lang="en-US" dirty="0"/>
          </a:p>
        </p:txBody>
      </p:sp>
      <p:sp>
        <p:nvSpPr>
          <p:cNvPr id="100" name="Category">
            <a:extLst>
              <a:ext uri="{FF2B5EF4-FFF2-40B4-BE49-F238E27FC236}">
                <a16:creationId xmlns:a16="http://schemas.microsoft.com/office/drawing/2014/main" id="{098ADDF3-95A1-F808-F9F2-27E6A1565ACC}"/>
              </a:ext>
            </a:extLst>
          </p:cNvPr>
          <p:cNvSpPr>
            <a:spLocks noGrp="1"/>
          </p:cNvSpPr>
          <p:nvPr>
            <p:ph type="body" sz="quarter" idx="10"/>
          </p:nvPr>
        </p:nvSpPr>
        <p:spPr/>
        <p:txBody>
          <a:bodyPr/>
          <a:lstStyle/>
          <a:p>
            <a:r>
              <a:rPr lang="en-US" dirty="0"/>
              <a:t>Category</a:t>
            </a:r>
          </a:p>
        </p:txBody>
      </p:sp>
      <p:sp>
        <p:nvSpPr>
          <p:cNvPr id="101" name="Challenges">
            <a:extLst>
              <a:ext uri="{FF2B5EF4-FFF2-40B4-BE49-F238E27FC236}">
                <a16:creationId xmlns:a16="http://schemas.microsoft.com/office/drawing/2014/main" id="{D5309227-A01E-FA49-8026-266B40A2B90D}"/>
              </a:ext>
            </a:extLst>
          </p:cNvPr>
          <p:cNvSpPr>
            <a:spLocks noGrp="1"/>
          </p:cNvSpPr>
          <p:nvPr>
            <p:ph type="body" sz="quarter" idx="11"/>
          </p:nvPr>
        </p:nvSpPr>
        <p:spPr/>
        <p:txBody>
          <a:bodyPr/>
          <a:lstStyle/>
          <a:p>
            <a:r>
              <a:rPr lang="en-US" dirty="0"/>
              <a:t>Challenges</a:t>
            </a:r>
          </a:p>
        </p:txBody>
      </p:sp>
      <p:sp>
        <p:nvSpPr>
          <p:cNvPr id="102" name="Audiences">
            <a:extLst>
              <a:ext uri="{FF2B5EF4-FFF2-40B4-BE49-F238E27FC236}">
                <a16:creationId xmlns:a16="http://schemas.microsoft.com/office/drawing/2014/main" id="{2C143B56-1A95-A7CF-807B-60B64A0AA12F}"/>
              </a:ext>
            </a:extLst>
          </p:cNvPr>
          <p:cNvSpPr>
            <a:spLocks noGrp="1"/>
          </p:cNvSpPr>
          <p:nvPr>
            <p:ph type="body" sz="quarter" idx="12"/>
          </p:nvPr>
        </p:nvSpPr>
        <p:spPr/>
        <p:txBody>
          <a:bodyPr/>
          <a:lstStyle/>
          <a:p>
            <a:r>
              <a:rPr lang="en-US" dirty="0"/>
              <a:t>Audiences</a:t>
            </a:r>
          </a:p>
        </p:txBody>
      </p:sp>
      <p:sp>
        <p:nvSpPr>
          <p:cNvPr id="103" name="What Azure Offers">
            <a:extLst>
              <a:ext uri="{FF2B5EF4-FFF2-40B4-BE49-F238E27FC236}">
                <a16:creationId xmlns:a16="http://schemas.microsoft.com/office/drawing/2014/main" id="{57B1ED2D-78DA-C0A0-6151-BE3EE6CEDFE2}"/>
              </a:ext>
            </a:extLst>
          </p:cNvPr>
          <p:cNvSpPr>
            <a:spLocks noGrp="1"/>
          </p:cNvSpPr>
          <p:nvPr>
            <p:ph type="body" sz="quarter" idx="13"/>
          </p:nvPr>
        </p:nvSpPr>
        <p:spPr/>
        <p:txBody>
          <a:bodyPr/>
          <a:lstStyle/>
          <a:p>
            <a:r>
              <a:rPr lang="en-US" dirty="0"/>
              <a:t>What Azure Offers</a:t>
            </a:r>
          </a:p>
        </p:txBody>
      </p:sp>
      <p:sp>
        <p:nvSpPr>
          <p:cNvPr id="104" name="Category 1">
            <a:extLst>
              <a:ext uri="{FF2B5EF4-FFF2-40B4-BE49-F238E27FC236}">
                <a16:creationId xmlns:a16="http://schemas.microsoft.com/office/drawing/2014/main" id="{F7C55677-B670-CC6F-8731-E809CCEBB2C1}"/>
              </a:ext>
            </a:extLst>
          </p:cNvPr>
          <p:cNvSpPr>
            <a:spLocks noGrp="1"/>
          </p:cNvSpPr>
          <p:nvPr>
            <p:ph type="body" sz="quarter" idx="14"/>
          </p:nvPr>
        </p:nvSpPr>
        <p:spPr>
          <a:solidFill>
            <a:schemeClr val="accent1">
              <a:lumMod val="20000"/>
              <a:lumOff val="80000"/>
              <a:alpha val="33000"/>
            </a:schemeClr>
          </a:solidFill>
        </p:spPr>
        <p:txBody>
          <a:bodyPr/>
          <a:lstStyle/>
          <a:p>
            <a:r>
              <a:rPr lang="en-US" dirty="0">
                <a:sym typeface="Helvetica Neue Medium"/>
              </a:rPr>
              <a:t>Model Development</a:t>
            </a:r>
          </a:p>
        </p:txBody>
      </p:sp>
      <p:sp>
        <p:nvSpPr>
          <p:cNvPr id="105" name="Challenges 1">
            <a:extLst>
              <a:ext uri="{FF2B5EF4-FFF2-40B4-BE49-F238E27FC236}">
                <a16:creationId xmlns:a16="http://schemas.microsoft.com/office/drawing/2014/main" id="{B39F9379-E2A0-F7FC-562B-1ABF6FC31071}"/>
              </a:ext>
            </a:extLst>
          </p:cNvPr>
          <p:cNvSpPr>
            <a:spLocks noGrp="1"/>
          </p:cNvSpPr>
          <p:nvPr>
            <p:ph type="body" sz="quarter" idx="15"/>
          </p:nvPr>
        </p:nvSpPr>
        <p:spPr/>
        <p:txBody>
          <a:bodyPr/>
          <a:lstStyle/>
          <a:p>
            <a:r>
              <a:rPr lang="en-US" dirty="0">
                <a:sym typeface="Helvetica Neue Medium"/>
              </a:rPr>
              <a:t>“ How do I train State of the Art models applicable to my organization?”</a:t>
            </a:r>
          </a:p>
        </p:txBody>
      </p:sp>
      <p:sp>
        <p:nvSpPr>
          <p:cNvPr id="109" name="What Azure Offers 1">
            <a:extLst>
              <a:ext uri="{FF2B5EF4-FFF2-40B4-BE49-F238E27FC236}">
                <a16:creationId xmlns:a16="http://schemas.microsoft.com/office/drawing/2014/main" id="{280A5B21-564A-BC27-E75D-7E93AF52388D}"/>
              </a:ext>
            </a:extLst>
          </p:cNvPr>
          <p:cNvSpPr>
            <a:spLocks noGrp="1"/>
          </p:cNvSpPr>
          <p:nvPr>
            <p:ph type="body" sz="quarter" idx="19"/>
          </p:nvPr>
        </p:nvSpPr>
        <p:spPr>
          <a:solidFill>
            <a:schemeClr val="accent1">
              <a:lumMod val="20000"/>
              <a:lumOff val="80000"/>
              <a:alpha val="33000"/>
            </a:schemeClr>
          </a:solidFill>
        </p:spPr>
        <p:txBody>
          <a:bodyPr/>
          <a:lstStyle/>
          <a:p>
            <a:r>
              <a:rPr lang="en-US" dirty="0">
                <a:sym typeface="Helvetica Neue Medium"/>
              </a:rPr>
              <a:t>Prebuilt </a:t>
            </a:r>
            <a:br>
              <a:rPr lang="en-US" dirty="0">
                <a:sym typeface="Helvetica Neue Medium"/>
              </a:rPr>
            </a:br>
            <a:r>
              <a:rPr lang="en-US" dirty="0">
                <a:sym typeface="Helvetica Neue Medium"/>
              </a:rPr>
              <a:t>environments</a:t>
            </a:r>
          </a:p>
        </p:txBody>
      </p:sp>
      <p:sp>
        <p:nvSpPr>
          <p:cNvPr id="107" name="Category 2">
            <a:extLst>
              <a:ext uri="{FF2B5EF4-FFF2-40B4-BE49-F238E27FC236}">
                <a16:creationId xmlns:a16="http://schemas.microsoft.com/office/drawing/2014/main" id="{9691D1C5-590C-5A79-8AA1-AF472AE209DC}"/>
              </a:ext>
            </a:extLst>
          </p:cNvPr>
          <p:cNvSpPr>
            <a:spLocks noGrp="1"/>
          </p:cNvSpPr>
          <p:nvPr>
            <p:ph type="body" sz="quarter" idx="17"/>
          </p:nvPr>
        </p:nvSpPr>
        <p:spPr/>
        <p:txBody>
          <a:bodyPr/>
          <a:lstStyle/>
          <a:p>
            <a:r>
              <a:rPr lang="en-US" dirty="0">
                <a:sym typeface="Helvetica Neue Medium"/>
              </a:rPr>
              <a:t>Scaling model platform</a:t>
            </a:r>
          </a:p>
        </p:txBody>
      </p:sp>
      <p:sp>
        <p:nvSpPr>
          <p:cNvPr id="106" name="Challenges 2">
            <a:extLst>
              <a:ext uri="{FF2B5EF4-FFF2-40B4-BE49-F238E27FC236}">
                <a16:creationId xmlns:a16="http://schemas.microsoft.com/office/drawing/2014/main" id="{86399416-9700-C6FE-E047-682AC673F30B}"/>
              </a:ext>
            </a:extLst>
          </p:cNvPr>
          <p:cNvSpPr>
            <a:spLocks noGrp="1"/>
          </p:cNvSpPr>
          <p:nvPr>
            <p:ph type="body" sz="quarter" idx="16"/>
          </p:nvPr>
        </p:nvSpPr>
        <p:spPr/>
        <p:txBody>
          <a:bodyPr/>
          <a:lstStyle/>
          <a:p>
            <a:r>
              <a:rPr lang="en-US" dirty="0">
                <a:sym typeface="Helvetica Neue Medium"/>
              </a:rPr>
              <a:t>“I need access to large amounts of compute and storage”</a:t>
            </a:r>
          </a:p>
        </p:txBody>
      </p:sp>
      <p:sp>
        <p:nvSpPr>
          <p:cNvPr id="112" name="What Azure Offers 2">
            <a:extLst>
              <a:ext uri="{FF2B5EF4-FFF2-40B4-BE49-F238E27FC236}">
                <a16:creationId xmlns:a16="http://schemas.microsoft.com/office/drawing/2014/main" id="{6E734602-7455-0C7B-BC67-77DA17D619E7}"/>
              </a:ext>
            </a:extLst>
          </p:cNvPr>
          <p:cNvSpPr>
            <a:spLocks noGrp="1"/>
          </p:cNvSpPr>
          <p:nvPr>
            <p:ph type="body" sz="quarter" idx="22"/>
          </p:nvPr>
        </p:nvSpPr>
        <p:spPr/>
        <p:txBody>
          <a:bodyPr/>
          <a:lstStyle/>
          <a:p>
            <a:r>
              <a:rPr lang="en-US" dirty="0">
                <a:sym typeface="Helvetica Neue Medium"/>
              </a:rPr>
              <a:t>GPU reserved instance pre-bought</a:t>
            </a:r>
          </a:p>
        </p:txBody>
      </p:sp>
      <p:sp>
        <p:nvSpPr>
          <p:cNvPr id="110" name="Category 3">
            <a:extLst>
              <a:ext uri="{FF2B5EF4-FFF2-40B4-BE49-F238E27FC236}">
                <a16:creationId xmlns:a16="http://schemas.microsoft.com/office/drawing/2014/main" id="{25B8FAF4-4FFE-0F23-36B0-2F797A09B55C}"/>
              </a:ext>
            </a:extLst>
          </p:cNvPr>
          <p:cNvSpPr>
            <a:spLocks noGrp="1"/>
          </p:cNvSpPr>
          <p:nvPr>
            <p:ph type="body" sz="quarter" idx="20"/>
          </p:nvPr>
        </p:nvSpPr>
        <p:spPr>
          <a:solidFill>
            <a:schemeClr val="accent1">
              <a:lumMod val="20000"/>
              <a:lumOff val="80000"/>
              <a:alpha val="33000"/>
            </a:schemeClr>
          </a:solidFill>
        </p:spPr>
        <p:txBody>
          <a:bodyPr/>
          <a:lstStyle/>
          <a:p>
            <a:r>
              <a:rPr lang="en-US" dirty="0">
                <a:sym typeface="Helvetica Neue Medium"/>
              </a:rPr>
              <a:t>Model Training</a:t>
            </a:r>
          </a:p>
        </p:txBody>
      </p:sp>
      <p:sp>
        <p:nvSpPr>
          <p:cNvPr id="108" name="Challenges 3">
            <a:extLst>
              <a:ext uri="{FF2B5EF4-FFF2-40B4-BE49-F238E27FC236}">
                <a16:creationId xmlns:a16="http://schemas.microsoft.com/office/drawing/2014/main" id="{994E4D92-C22C-FBBC-81D8-8FC104584B96}"/>
              </a:ext>
            </a:extLst>
          </p:cNvPr>
          <p:cNvSpPr>
            <a:spLocks noGrp="1"/>
          </p:cNvSpPr>
          <p:nvPr>
            <p:ph type="body" sz="quarter" idx="18"/>
          </p:nvPr>
        </p:nvSpPr>
        <p:spPr/>
        <p:txBody>
          <a:bodyPr/>
          <a:lstStyle/>
          <a:p>
            <a:r>
              <a:rPr lang="en-US" dirty="0">
                <a:sym typeface="Helvetica Neue Medium"/>
              </a:rPr>
              <a:t>“ How to innovate fast? ”</a:t>
            </a:r>
          </a:p>
        </p:txBody>
      </p:sp>
      <p:sp>
        <p:nvSpPr>
          <p:cNvPr id="115" name="What Azure Offers 3">
            <a:extLst>
              <a:ext uri="{FF2B5EF4-FFF2-40B4-BE49-F238E27FC236}">
                <a16:creationId xmlns:a16="http://schemas.microsoft.com/office/drawing/2014/main" id="{F18A2FDC-E148-2D79-76B2-8B6EF69CB29D}"/>
              </a:ext>
            </a:extLst>
          </p:cNvPr>
          <p:cNvSpPr>
            <a:spLocks noGrp="1"/>
          </p:cNvSpPr>
          <p:nvPr>
            <p:ph type="body" sz="quarter" idx="25"/>
          </p:nvPr>
        </p:nvSpPr>
        <p:spPr>
          <a:solidFill>
            <a:schemeClr val="accent1">
              <a:lumMod val="20000"/>
              <a:lumOff val="80000"/>
              <a:alpha val="33000"/>
            </a:schemeClr>
          </a:solidFill>
        </p:spPr>
        <p:txBody>
          <a:bodyPr/>
          <a:lstStyle/>
          <a:p>
            <a:r>
              <a:rPr lang="en-US" dirty="0">
                <a:sym typeface="Helvetica Neue Medium"/>
              </a:rPr>
              <a:t>Training Optimization</a:t>
            </a:r>
          </a:p>
        </p:txBody>
      </p:sp>
      <p:sp>
        <p:nvSpPr>
          <p:cNvPr id="113" name="Category 4">
            <a:extLst>
              <a:ext uri="{FF2B5EF4-FFF2-40B4-BE49-F238E27FC236}">
                <a16:creationId xmlns:a16="http://schemas.microsoft.com/office/drawing/2014/main" id="{3C21BD91-386A-6EE9-C5EE-B43D467101A2}"/>
              </a:ext>
            </a:extLst>
          </p:cNvPr>
          <p:cNvSpPr>
            <a:spLocks noGrp="1"/>
          </p:cNvSpPr>
          <p:nvPr>
            <p:ph type="body" sz="quarter" idx="23"/>
          </p:nvPr>
        </p:nvSpPr>
        <p:spPr>
          <a:solidFill>
            <a:schemeClr val="accent1">
              <a:lumMod val="20000"/>
              <a:lumOff val="80000"/>
              <a:alpha val="33000"/>
            </a:schemeClr>
          </a:solidFill>
        </p:spPr>
        <p:txBody>
          <a:bodyPr/>
          <a:lstStyle/>
          <a:p>
            <a:r>
              <a:rPr lang="en-US" dirty="0">
                <a:sym typeface="Helvetica Neue Medium"/>
              </a:rPr>
              <a:t>Model Inference</a:t>
            </a:r>
          </a:p>
        </p:txBody>
      </p:sp>
      <p:sp>
        <p:nvSpPr>
          <p:cNvPr id="111" name="Challenges 4">
            <a:extLst>
              <a:ext uri="{FF2B5EF4-FFF2-40B4-BE49-F238E27FC236}">
                <a16:creationId xmlns:a16="http://schemas.microsoft.com/office/drawing/2014/main" id="{814B1D37-1FA6-A150-F8D1-6C67F4C86F41}"/>
              </a:ext>
            </a:extLst>
          </p:cNvPr>
          <p:cNvSpPr>
            <a:spLocks noGrp="1"/>
          </p:cNvSpPr>
          <p:nvPr>
            <p:ph type="body" sz="quarter" idx="21"/>
          </p:nvPr>
        </p:nvSpPr>
        <p:spPr/>
        <p:txBody>
          <a:bodyPr/>
          <a:lstStyle/>
          <a:p>
            <a:r>
              <a:rPr lang="en-US" dirty="0">
                <a:sym typeface="Helvetica Neue Medium"/>
              </a:rPr>
              <a:t>“ I need a model small enough to be deployed on an edge device”</a:t>
            </a:r>
          </a:p>
        </p:txBody>
      </p:sp>
      <p:sp>
        <p:nvSpPr>
          <p:cNvPr id="118" name="What Azure Offers 4">
            <a:extLst>
              <a:ext uri="{FF2B5EF4-FFF2-40B4-BE49-F238E27FC236}">
                <a16:creationId xmlns:a16="http://schemas.microsoft.com/office/drawing/2014/main" id="{AF10F024-67EC-C76D-4400-B8E717C5CAE8}"/>
              </a:ext>
            </a:extLst>
          </p:cNvPr>
          <p:cNvSpPr>
            <a:spLocks noGrp="1"/>
          </p:cNvSpPr>
          <p:nvPr>
            <p:ph type="body" sz="quarter" idx="28"/>
          </p:nvPr>
        </p:nvSpPr>
        <p:spPr>
          <a:solidFill>
            <a:schemeClr val="accent1">
              <a:lumMod val="20000"/>
              <a:lumOff val="80000"/>
              <a:alpha val="33000"/>
            </a:schemeClr>
          </a:solidFill>
        </p:spPr>
        <p:txBody>
          <a:bodyPr/>
          <a:lstStyle/>
          <a:p>
            <a:r>
              <a:rPr lang="en-US" dirty="0" err="1">
                <a:sym typeface="Helvetica Neue Medium"/>
              </a:rPr>
              <a:t>ONNX</a:t>
            </a:r>
            <a:r>
              <a:rPr lang="en-US" dirty="0">
                <a:sym typeface="Helvetica Neue Medium"/>
              </a:rPr>
              <a:t> Runtime</a:t>
            </a:r>
          </a:p>
        </p:txBody>
      </p:sp>
      <p:sp>
        <p:nvSpPr>
          <p:cNvPr id="116" name="Category 5">
            <a:extLst>
              <a:ext uri="{FF2B5EF4-FFF2-40B4-BE49-F238E27FC236}">
                <a16:creationId xmlns:a16="http://schemas.microsoft.com/office/drawing/2014/main" id="{9EA0E3E8-9E20-21DF-4E37-3744F1FF40FD}"/>
              </a:ext>
            </a:extLst>
          </p:cNvPr>
          <p:cNvSpPr>
            <a:spLocks noGrp="1"/>
          </p:cNvSpPr>
          <p:nvPr>
            <p:ph type="body" sz="quarter" idx="26"/>
          </p:nvPr>
        </p:nvSpPr>
        <p:spPr>
          <a:xfrm>
            <a:off x="165479" y="4620274"/>
            <a:ext cx="1594423" cy="531773"/>
          </a:xfrm>
        </p:spPr>
        <p:txBody>
          <a:bodyPr/>
          <a:lstStyle/>
          <a:p>
            <a:r>
              <a:rPr lang="en-US" dirty="0">
                <a:sym typeface="Helvetica Neue Medium"/>
              </a:rPr>
              <a:t>Platform management</a:t>
            </a:r>
          </a:p>
        </p:txBody>
      </p:sp>
      <p:sp>
        <p:nvSpPr>
          <p:cNvPr id="114" name="Challenges 5">
            <a:extLst>
              <a:ext uri="{FF2B5EF4-FFF2-40B4-BE49-F238E27FC236}">
                <a16:creationId xmlns:a16="http://schemas.microsoft.com/office/drawing/2014/main" id="{C7FDE880-52B9-D8C1-8A77-897DDBD9AB4C}"/>
              </a:ext>
            </a:extLst>
          </p:cNvPr>
          <p:cNvSpPr>
            <a:spLocks noGrp="1"/>
          </p:cNvSpPr>
          <p:nvPr>
            <p:ph type="body" sz="quarter" idx="24"/>
          </p:nvPr>
        </p:nvSpPr>
        <p:spPr/>
        <p:txBody>
          <a:bodyPr/>
          <a:lstStyle/>
          <a:p>
            <a:r>
              <a:rPr lang="en-US" dirty="0">
                <a:sym typeface="Helvetica Neue Medium"/>
              </a:rPr>
              <a:t>“How do we secure our models and data in the different phases of the lifecycle”</a:t>
            </a:r>
          </a:p>
        </p:txBody>
      </p:sp>
      <p:sp>
        <p:nvSpPr>
          <p:cNvPr id="121" name="What Azure Offers 5">
            <a:extLst>
              <a:ext uri="{FF2B5EF4-FFF2-40B4-BE49-F238E27FC236}">
                <a16:creationId xmlns:a16="http://schemas.microsoft.com/office/drawing/2014/main" id="{F34E42B3-9931-2786-68C4-1248C955FCA9}"/>
              </a:ext>
            </a:extLst>
          </p:cNvPr>
          <p:cNvSpPr>
            <a:spLocks noGrp="1"/>
          </p:cNvSpPr>
          <p:nvPr>
            <p:ph type="body" sz="quarter" idx="31"/>
          </p:nvPr>
        </p:nvSpPr>
        <p:spPr/>
        <p:txBody>
          <a:bodyPr/>
          <a:lstStyle/>
          <a:p>
            <a:pPr lvl="0"/>
            <a:r>
              <a:rPr lang="en-US" dirty="0">
                <a:sym typeface="Helvetica Neue Medium"/>
              </a:rPr>
              <a:t>Pane of glass (</a:t>
            </a:r>
            <a:r>
              <a:rPr lang="en-US" dirty="0" err="1">
                <a:sym typeface="Helvetica Neue Medium"/>
              </a:rPr>
              <a:t>AzureML</a:t>
            </a:r>
            <a:r>
              <a:rPr lang="en-US" dirty="0">
                <a:sym typeface="Helvetica Neue Medium"/>
              </a:rPr>
              <a:t>)</a:t>
            </a:r>
          </a:p>
        </p:txBody>
      </p:sp>
      <p:sp>
        <p:nvSpPr>
          <p:cNvPr id="119" name="Category 6">
            <a:extLst>
              <a:ext uri="{FF2B5EF4-FFF2-40B4-BE49-F238E27FC236}">
                <a16:creationId xmlns:a16="http://schemas.microsoft.com/office/drawing/2014/main" id="{C342C352-9478-E922-FA53-DE69958C2B46}"/>
              </a:ext>
            </a:extLst>
          </p:cNvPr>
          <p:cNvSpPr>
            <a:spLocks noGrp="1"/>
          </p:cNvSpPr>
          <p:nvPr>
            <p:ph type="body" sz="quarter" idx="29"/>
          </p:nvPr>
        </p:nvSpPr>
        <p:spPr>
          <a:xfrm>
            <a:off x="165479" y="5210251"/>
            <a:ext cx="1594423" cy="531773"/>
          </a:xfrm>
          <a:solidFill>
            <a:schemeClr val="accent2">
              <a:alpha val="33000"/>
            </a:schemeClr>
          </a:solidFill>
        </p:spPr>
        <p:txBody>
          <a:bodyPr/>
          <a:lstStyle/>
          <a:p>
            <a:r>
              <a:rPr lang="en-US" dirty="0">
                <a:sym typeface="Helvetica Neue Medium"/>
              </a:rPr>
              <a:t>Responsible AI</a:t>
            </a:r>
          </a:p>
        </p:txBody>
      </p:sp>
      <p:sp>
        <p:nvSpPr>
          <p:cNvPr id="117" name="Challenges 6">
            <a:extLst>
              <a:ext uri="{FF2B5EF4-FFF2-40B4-BE49-F238E27FC236}">
                <a16:creationId xmlns:a16="http://schemas.microsoft.com/office/drawing/2014/main" id="{F90049C5-0F24-A4B5-59FC-85658EC3435B}"/>
              </a:ext>
            </a:extLst>
          </p:cNvPr>
          <p:cNvSpPr>
            <a:spLocks noGrp="1"/>
          </p:cNvSpPr>
          <p:nvPr>
            <p:ph type="body" sz="quarter" idx="27"/>
          </p:nvPr>
        </p:nvSpPr>
        <p:spPr/>
        <p:txBody>
          <a:bodyPr/>
          <a:lstStyle/>
          <a:p>
            <a:r>
              <a:rPr lang="en-US" dirty="0">
                <a:sym typeface="Helvetica Neue Medium"/>
              </a:rPr>
              <a:t>“I need to integrate an audit trail for a regulator”</a:t>
            </a:r>
          </a:p>
        </p:txBody>
      </p:sp>
      <p:sp>
        <p:nvSpPr>
          <p:cNvPr id="124" name="What Azure Offers 6">
            <a:extLst>
              <a:ext uri="{FF2B5EF4-FFF2-40B4-BE49-F238E27FC236}">
                <a16:creationId xmlns:a16="http://schemas.microsoft.com/office/drawing/2014/main" id="{BC951D80-E07F-40C0-CB87-E11390CF47C4}"/>
              </a:ext>
            </a:extLst>
          </p:cNvPr>
          <p:cNvSpPr>
            <a:spLocks noGrp="1"/>
          </p:cNvSpPr>
          <p:nvPr>
            <p:ph type="body" sz="quarter" idx="34"/>
          </p:nvPr>
        </p:nvSpPr>
        <p:spPr>
          <a:solidFill>
            <a:schemeClr val="accent2">
              <a:alpha val="33000"/>
            </a:schemeClr>
          </a:solidFill>
          <a:ln>
            <a:solidFill>
              <a:schemeClr val="tx1"/>
            </a:solidFill>
          </a:ln>
        </p:spPr>
        <p:txBody>
          <a:bodyPr/>
          <a:lstStyle/>
          <a:p>
            <a:r>
              <a:rPr lang="en-US" dirty="0">
                <a:sym typeface="Helvetica Neue Medium"/>
              </a:rPr>
              <a:t>Responsible AI</a:t>
            </a:r>
          </a:p>
        </p:txBody>
      </p:sp>
      <p:sp>
        <p:nvSpPr>
          <p:cNvPr id="122" name="Category7">
            <a:extLst>
              <a:ext uri="{FF2B5EF4-FFF2-40B4-BE49-F238E27FC236}">
                <a16:creationId xmlns:a16="http://schemas.microsoft.com/office/drawing/2014/main" id="{9EC7D26A-71CA-49BE-9528-D7E358468E76}"/>
              </a:ext>
            </a:extLst>
          </p:cNvPr>
          <p:cNvSpPr>
            <a:spLocks noGrp="1"/>
          </p:cNvSpPr>
          <p:nvPr>
            <p:ph type="body" sz="quarter" idx="32"/>
          </p:nvPr>
        </p:nvSpPr>
        <p:spPr/>
        <p:txBody>
          <a:bodyPr/>
          <a:lstStyle/>
          <a:p>
            <a:r>
              <a:rPr lang="en-US" dirty="0">
                <a:sym typeface="Helvetica Neue Medium"/>
              </a:rPr>
              <a:t>Knowledge &amp; experience</a:t>
            </a:r>
          </a:p>
        </p:txBody>
      </p:sp>
      <p:sp>
        <p:nvSpPr>
          <p:cNvPr id="120" name="Challenges 7">
            <a:extLst>
              <a:ext uri="{FF2B5EF4-FFF2-40B4-BE49-F238E27FC236}">
                <a16:creationId xmlns:a16="http://schemas.microsoft.com/office/drawing/2014/main" id="{8DAD4852-D568-142F-19E7-9F2F41878A94}"/>
              </a:ext>
            </a:extLst>
          </p:cNvPr>
          <p:cNvSpPr>
            <a:spLocks noGrp="1"/>
          </p:cNvSpPr>
          <p:nvPr>
            <p:ph type="body" sz="quarter" idx="30"/>
          </p:nvPr>
        </p:nvSpPr>
        <p:spPr/>
        <p:txBody>
          <a:bodyPr/>
          <a:lstStyle/>
          <a:p>
            <a:r>
              <a:rPr lang="en-US" dirty="0">
                <a:sym typeface="Helvetica Neue Medium"/>
              </a:rPr>
              <a:t>“Our employees should be able to focus on their core skill without having to learn additional skills”</a:t>
            </a:r>
          </a:p>
        </p:txBody>
      </p:sp>
      <p:sp>
        <p:nvSpPr>
          <p:cNvPr id="126" name="What Azure Offers 7">
            <a:extLst>
              <a:ext uri="{FF2B5EF4-FFF2-40B4-BE49-F238E27FC236}">
                <a16:creationId xmlns:a16="http://schemas.microsoft.com/office/drawing/2014/main" id="{54675AB9-EB07-4923-A797-2D9E4E711AAD}"/>
              </a:ext>
            </a:extLst>
          </p:cNvPr>
          <p:cNvSpPr>
            <a:spLocks noGrp="1"/>
          </p:cNvSpPr>
          <p:nvPr>
            <p:ph type="body" sz="quarter" idx="37"/>
          </p:nvPr>
        </p:nvSpPr>
        <p:spPr/>
        <p:txBody>
          <a:bodyPr/>
          <a:lstStyle/>
          <a:p>
            <a:r>
              <a:rPr lang="en-US" dirty="0">
                <a:sym typeface="Helvetica Neue Medium"/>
              </a:rPr>
              <a:t>Built in functionality</a:t>
            </a:r>
          </a:p>
        </p:txBody>
      </p:sp>
      <p:grpSp>
        <p:nvGrpSpPr>
          <p:cNvPr id="284" name="Audiences selections">
            <a:extLst>
              <a:ext uri="{FF2B5EF4-FFF2-40B4-BE49-F238E27FC236}">
                <a16:creationId xmlns:a16="http://schemas.microsoft.com/office/drawing/2014/main" id="{AD8D3BE6-F7A3-650D-FDFC-415B0C7C977A}"/>
              </a:ext>
              <a:ext uri="{C183D7F6-B498-43B3-948B-1728B52AA6E4}">
                <adec:decorative xmlns:adec="http://schemas.microsoft.com/office/drawing/2017/decorative" val="1"/>
              </a:ext>
            </a:extLst>
          </p:cNvPr>
          <p:cNvGrpSpPr/>
          <p:nvPr/>
        </p:nvGrpSpPr>
        <p:grpSpPr>
          <a:xfrm>
            <a:off x="6118209" y="2364159"/>
            <a:ext cx="2172900" cy="3808053"/>
            <a:chOff x="6118209" y="2364159"/>
            <a:chExt cx="2172900" cy="3808053"/>
          </a:xfrm>
        </p:grpSpPr>
        <p:sp>
          <p:nvSpPr>
            <p:cNvPr id="39" name="Rounded Rectangle">
              <a:extLst>
                <a:ext uri="{FF2B5EF4-FFF2-40B4-BE49-F238E27FC236}">
                  <a16:creationId xmlns:a16="http://schemas.microsoft.com/office/drawing/2014/main" id="{7AD2602D-8CA2-3C18-6F04-5896FAB31010}"/>
                </a:ext>
              </a:extLst>
            </p:cNvPr>
            <p:cNvSpPr/>
            <p:nvPr/>
          </p:nvSpPr>
          <p:spPr>
            <a:xfrm rot="18900000">
              <a:off x="6118212" y="2364159"/>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0" name="Rounded Rectangle">
              <a:extLst>
                <a:ext uri="{FF2B5EF4-FFF2-40B4-BE49-F238E27FC236}">
                  <a16:creationId xmlns:a16="http://schemas.microsoft.com/office/drawing/2014/main" id="{18CFECBF-BE3E-892F-378F-E039A8E79BF4}"/>
                </a:ext>
              </a:extLst>
            </p:cNvPr>
            <p:cNvSpPr/>
            <p:nvPr/>
          </p:nvSpPr>
          <p:spPr>
            <a:xfrm rot="18900000">
              <a:off x="7090192" y="2967229"/>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1" name="Rounded Rectangle">
              <a:extLst>
                <a:ext uri="{FF2B5EF4-FFF2-40B4-BE49-F238E27FC236}">
                  <a16:creationId xmlns:a16="http://schemas.microsoft.com/office/drawing/2014/main" id="{FC520453-C2AC-4E16-8199-31C823595BCD}"/>
                </a:ext>
              </a:extLst>
            </p:cNvPr>
            <p:cNvSpPr/>
            <p:nvPr/>
          </p:nvSpPr>
          <p:spPr>
            <a:xfrm rot="18900000">
              <a:off x="6118210" y="3580429"/>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2" name="Rounded Rectangle">
              <a:extLst>
                <a:ext uri="{FF2B5EF4-FFF2-40B4-BE49-F238E27FC236}">
                  <a16:creationId xmlns:a16="http://schemas.microsoft.com/office/drawing/2014/main" id="{CBFB271B-8BE7-325B-DD7D-EC227EB5A34F}"/>
                </a:ext>
              </a:extLst>
            </p:cNvPr>
            <p:cNvSpPr/>
            <p:nvPr/>
          </p:nvSpPr>
          <p:spPr>
            <a:xfrm rot="18900000">
              <a:off x="7090193" y="4193008"/>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3" name="Rounded Rectangle">
              <a:extLst>
                <a:ext uri="{FF2B5EF4-FFF2-40B4-BE49-F238E27FC236}">
                  <a16:creationId xmlns:a16="http://schemas.microsoft.com/office/drawing/2014/main" id="{A5E54280-7A48-8FB1-21B9-3830646FCC14}"/>
                </a:ext>
              </a:extLst>
            </p:cNvPr>
            <p:cNvSpPr/>
            <p:nvPr/>
          </p:nvSpPr>
          <p:spPr>
            <a:xfrm rot="18900000">
              <a:off x="8142951" y="4800472"/>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4" name="Rounded Rectangle">
              <a:extLst>
                <a:ext uri="{FF2B5EF4-FFF2-40B4-BE49-F238E27FC236}">
                  <a16:creationId xmlns:a16="http://schemas.microsoft.com/office/drawing/2014/main" id="{A4DC2E2A-D0AA-AAE1-7414-9A67CE0A6533}"/>
                </a:ext>
              </a:extLst>
            </p:cNvPr>
            <p:cNvSpPr/>
            <p:nvPr/>
          </p:nvSpPr>
          <p:spPr>
            <a:xfrm rot="18900000">
              <a:off x="6118210" y="5410765"/>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5" name="Rounded Rectangle">
              <a:extLst>
                <a:ext uri="{FF2B5EF4-FFF2-40B4-BE49-F238E27FC236}">
                  <a16:creationId xmlns:a16="http://schemas.microsoft.com/office/drawing/2014/main" id="{3498DA98-02B1-997D-9FE8-2DA0254D3179}"/>
                </a:ext>
              </a:extLst>
            </p:cNvPr>
            <p:cNvSpPr/>
            <p:nvPr/>
          </p:nvSpPr>
          <p:spPr>
            <a:xfrm rot="18900000">
              <a:off x="6118209" y="6000838"/>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49" name="Rounded Rectangle">
              <a:extLst>
                <a:ext uri="{FF2B5EF4-FFF2-40B4-BE49-F238E27FC236}">
                  <a16:creationId xmlns:a16="http://schemas.microsoft.com/office/drawing/2014/main" id="{B019BFA6-65A4-898C-37B8-E2C398C0AF0F}"/>
                </a:ext>
              </a:extLst>
            </p:cNvPr>
            <p:cNvSpPr/>
            <p:nvPr/>
          </p:nvSpPr>
          <p:spPr>
            <a:xfrm rot="18900000">
              <a:off x="7090191" y="2377156"/>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0" name="Rounded Rectangle">
              <a:extLst>
                <a:ext uri="{FF2B5EF4-FFF2-40B4-BE49-F238E27FC236}">
                  <a16:creationId xmlns:a16="http://schemas.microsoft.com/office/drawing/2014/main" id="{9003A221-E199-840D-A2ED-8EAB570C9E97}"/>
                </a:ext>
              </a:extLst>
            </p:cNvPr>
            <p:cNvSpPr/>
            <p:nvPr/>
          </p:nvSpPr>
          <p:spPr>
            <a:xfrm rot="18900000">
              <a:off x="8149143" y="2979823"/>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1" name="Rounded Rectangle">
              <a:extLst>
                <a:ext uri="{FF2B5EF4-FFF2-40B4-BE49-F238E27FC236}">
                  <a16:creationId xmlns:a16="http://schemas.microsoft.com/office/drawing/2014/main" id="{E40C8119-7A5D-98D0-6D84-28A1FCAF8BAE}"/>
                </a:ext>
              </a:extLst>
            </p:cNvPr>
            <p:cNvSpPr/>
            <p:nvPr/>
          </p:nvSpPr>
          <p:spPr>
            <a:xfrm rot="18900000">
              <a:off x="7090191" y="3582656"/>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2" name="Rounded Rectangle">
              <a:extLst>
                <a:ext uri="{FF2B5EF4-FFF2-40B4-BE49-F238E27FC236}">
                  <a16:creationId xmlns:a16="http://schemas.microsoft.com/office/drawing/2014/main" id="{71621D20-CDAE-E45A-7500-265A1EE7E2EB}"/>
                </a:ext>
              </a:extLst>
            </p:cNvPr>
            <p:cNvSpPr/>
            <p:nvPr/>
          </p:nvSpPr>
          <p:spPr>
            <a:xfrm rot="18900000">
              <a:off x="8142952" y="3599352"/>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3" name="Rounded Rectangle">
              <a:extLst>
                <a:ext uri="{FF2B5EF4-FFF2-40B4-BE49-F238E27FC236}">
                  <a16:creationId xmlns:a16="http://schemas.microsoft.com/office/drawing/2014/main" id="{99E17783-E903-43F9-625D-EBF10E34AFA5}"/>
                </a:ext>
              </a:extLst>
            </p:cNvPr>
            <p:cNvSpPr/>
            <p:nvPr/>
          </p:nvSpPr>
          <p:spPr>
            <a:xfrm rot="18900000">
              <a:off x="7081963" y="5410765"/>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5" name="Rounded Rectangle">
              <a:extLst>
                <a:ext uri="{FF2B5EF4-FFF2-40B4-BE49-F238E27FC236}">
                  <a16:creationId xmlns:a16="http://schemas.microsoft.com/office/drawing/2014/main" id="{B2CD3BD7-E3CF-2416-17C8-1ED9B419BB61}"/>
                </a:ext>
              </a:extLst>
            </p:cNvPr>
            <p:cNvSpPr/>
            <p:nvPr/>
          </p:nvSpPr>
          <p:spPr>
            <a:xfrm rot="18900000">
              <a:off x="7081964" y="5978423"/>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sp>
          <p:nvSpPr>
            <p:cNvPr id="56" name="Rounded Rectangle">
              <a:extLst>
                <a:ext uri="{FF2B5EF4-FFF2-40B4-BE49-F238E27FC236}">
                  <a16:creationId xmlns:a16="http://schemas.microsoft.com/office/drawing/2014/main" id="{797B4C9E-DAE0-DE5C-07C4-F3BB752B4D96}"/>
                </a:ext>
              </a:extLst>
            </p:cNvPr>
            <p:cNvSpPr/>
            <p:nvPr/>
          </p:nvSpPr>
          <p:spPr>
            <a:xfrm rot="18900000">
              <a:off x="8135531" y="4183472"/>
              <a:ext cx="141966" cy="171374"/>
            </a:xfrm>
            <a:prstGeom prst="roundRect">
              <a:avLst>
                <a:gd name="adj" fmla="val 30479"/>
              </a:avLst>
            </a:prstGeom>
            <a:gradFill>
              <a:gsLst>
                <a:gs pos="0">
                  <a:srgbClr val="80EBA0"/>
                </a:gs>
                <a:gs pos="100000">
                  <a:srgbClr val="1AAEC7"/>
                </a:gs>
              </a:gsLst>
              <a:lin ang="600000" scaled="0"/>
            </a:gra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Light"/>
              </a:endParaRPr>
            </a:p>
          </p:txBody>
        </p:sp>
      </p:grpSp>
    </p:spTree>
    <p:extLst>
      <p:ext uri="{BB962C8B-B14F-4D97-AF65-F5344CB8AC3E}">
        <p14:creationId xmlns:p14="http://schemas.microsoft.com/office/powerpoint/2010/main" val="211957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0E6C43-FAF3-4827-9018-722576BD86D2}"/>
              </a:ext>
            </a:extLst>
          </p:cNvPr>
          <p:cNvSpPr>
            <a:spLocks noGrp="1"/>
          </p:cNvSpPr>
          <p:nvPr>
            <p:ph type="title"/>
          </p:nvPr>
        </p:nvSpPr>
        <p:spPr>
          <a:xfrm>
            <a:off x="3019043" y="239642"/>
            <a:ext cx="5638633" cy="492443"/>
          </a:xfrm>
        </p:spPr>
        <p:txBody>
          <a:bodyPr/>
          <a:lstStyle/>
          <a:p>
            <a:r>
              <a:rPr lang="en-US" dirty="0"/>
              <a:t>How PyTorch works on Azure?</a:t>
            </a:r>
          </a:p>
        </p:txBody>
      </p:sp>
      <p:graphicFrame>
        <p:nvGraphicFramePr>
          <p:cNvPr id="94" name="Deploy Inference Monitor" descr="Deploy Inference Monitor">
            <a:extLst>
              <a:ext uri="{FF2B5EF4-FFF2-40B4-BE49-F238E27FC236}">
                <a16:creationId xmlns:a16="http://schemas.microsoft.com/office/drawing/2014/main" id="{096AFE05-6851-4A07-4169-946FFAFF645F}"/>
              </a:ext>
            </a:extLst>
          </p:cNvPr>
          <p:cNvGraphicFramePr>
            <a:graphicFrameLocks noGrp="1"/>
          </p:cNvGraphicFramePr>
          <p:nvPr/>
        </p:nvGraphicFramePr>
        <p:xfrm>
          <a:off x="572940" y="1563364"/>
          <a:ext cx="7011542" cy="45720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1231697">
                  <a:extLst>
                    <a:ext uri="{9D8B030D-6E8A-4147-A177-3AD203B41FA5}">
                      <a16:colId xmlns:a16="http://schemas.microsoft.com/office/drawing/2014/main" val="997360376"/>
                    </a:ext>
                  </a:extLst>
                </a:gridCol>
                <a:gridCol w="1968831">
                  <a:extLst>
                    <a:ext uri="{9D8B030D-6E8A-4147-A177-3AD203B41FA5}">
                      <a16:colId xmlns:a16="http://schemas.microsoft.com/office/drawing/2014/main" val="1344991875"/>
                    </a:ext>
                  </a:extLst>
                </a:gridCol>
                <a:gridCol w="2347974">
                  <a:extLst>
                    <a:ext uri="{9D8B030D-6E8A-4147-A177-3AD203B41FA5}">
                      <a16:colId xmlns:a16="http://schemas.microsoft.com/office/drawing/2014/main" val="3070411806"/>
                    </a:ext>
                  </a:extLst>
                </a:gridCol>
              </a:tblGrid>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lt"/>
                          <a:ea typeface="+mn-ea"/>
                          <a:cs typeface="+mn-cs"/>
                        </a:rPr>
                        <a:t>Deploy Inference Monitor</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Calibri" panose="020F0502020204030204"/>
                          <a:ea typeface="+mn-ea"/>
                          <a:cs typeface="+mn-cs"/>
                        </a:rPr>
                        <a:t>ONNX</a:t>
                      </a:r>
                      <a:r>
                        <a:rPr kumimoji="0" lang="en-US" sz="1200" b="0" i="0" u="none" strike="noStrike" kern="0" cap="none" spc="0" normalizeH="0" baseline="0" noProof="0" dirty="0">
                          <a:ln>
                            <a:noFill/>
                          </a:ln>
                          <a:solidFill>
                            <a:schemeClr val="tx1"/>
                          </a:solidFill>
                          <a:effectLst/>
                          <a:uLnTx/>
                          <a:uFillTx/>
                          <a:latin typeface="Calibri" panose="020F0502020204030204"/>
                          <a:ea typeface="+mn-ea"/>
                          <a:cs typeface="+mn-cs"/>
                        </a:rPr>
                        <a:t> Format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Calibri" panose="020F0502020204030204"/>
                          <a:ea typeface="+mn-ea"/>
                          <a:cs typeface="+mn-cs"/>
                        </a:rPr>
                        <a:t>ONNX</a:t>
                      </a:r>
                      <a:r>
                        <a:rPr kumimoji="0" lang="en-US" sz="1200" b="0" i="0" u="none" strike="noStrike" kern="0" cap="none" spc="0" normalizeH="0" baseline="0" noProof="0" dirty="0">
                          <a:ln>
                            <a:noFill/>
                          </a:ln>
                          <a:solidFill>
                            <a:schemeClr val="tx1"/>
                          </a:solidFill>
                          <a:effectLst/>
                          <a:uLnTx/>
                          <a:uFillTx/>
                          <a:latin typeface="Calibri" panose="020F0502020204030204"/>
                          <a:ea typeface="+mn-ea"/>
                          <a:cs typeface="+mn-cs"/>
                        </a:rPr>
                        <a:t> Converter</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tx1"/>
                          </a:solidFill>
                          <a:effectLst/>
                          <a:uLnTx/>
                          <a:uFillTx/>
                          <a:latin typeface="Calibri" panose="020F0502020204030204"/>
                          <a:ea typeface="+mn-ea"/>
                          <a:cs typeface="+mn-cs"/>
                        </a:rPr>
                        <a:t>ONNX</a:t>
                      </a:r>
                      <a:r>
                        <a:rPr kumimoji="0" lang="en-US" sz="1200" b="0" i="0" u="none" strike="noStrike" kern="0" cap="none" spc="0" normalizeH="0" baseline="0" noProof="0" dirty="0">
                          <a:ln>
                            <a:noFill/>
                          </a:ln>
                          <a:solidFill>
                            <a:schemeClr val="tx1"/>
                          </a:solidFill>
                          <a:effectLst/>
                          <a:uLnTx/>
                          <a:uFillTx/>
                          <a:latin typeface="Calibri" panose="020F0502020204030204"/>
                          <a:ea typeface="+mn-ea"/>
                          <a:cs typeface="+mn-cs"/>
                        </a:rPr>
                        <a:t> Runtime Inference</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1791468167"/>
                  </a:ext>
                </a:extLst>
              </a:tr>
            </a:tbl>
          </a:graphicData>
        </a:graphic>
      </p:graphicFrame>
      <p:graphicFrame>
        <p:nvGraphicFramePr>
          <p:cNvPr id="95" name="Models" descr="Models">
            <a:extLst>
              <a:ext uri="{FF2B5EF4-FFF2-40B4-BE49-F238E27FC236}">
                <a16:creationId xmlns:a16="http://schemas.microsoft.com/office/drawing/2014/main" id="{42CBDA91-5512-95F3-5078-8C11C5EED83F}"/>
              </a:ext>
            </a:extLst>
          </p:cNvPr>
          <p:cNvGraphicFramePr>
            <a:graphicFrameLocks noGrp="1"/>
          </p:cNvGraphicFramePr>
          <p:nvPr/>
        </p:nvGraphicFramePr>
        <p:xfrm>
          <a:off x="572940" y="2080424"/>
          <a:ext cx="7029952" cy="45720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2963459">
                  <a:extLst>
                    <a:ext uri="{9D8B030D-6E8A-4147-A177-3AD203B41FA5}">
                      <a16:colId xmlns:a16="http://schemas.microsoft.com/office/drawing/2014/main" val="997360376"/>
                    </a:ext>
                  </a:extLst>
                </a:gridCol>
                <a:gridCol w="2603453">
                  <a:extLst>
                    <a:ext uri="{9D8B030D-6E8A-4147-A177-3AD203B41FA5}">
                      <a16:colId xmlns:a16="http://schemas.microsoft.com/office/drawing/2014/main" val="1344991875"/>
                    </a:ext>
                  </a:extLst>
                </a:gridCol>
              </a:tblGrid>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mn-lt"/>
                        </a:rPr>
                        <a:t>Models</a:t>
                      </a:r>
                      <a:endParaRPr kumimoji="0" lang="en-US" sz="1200" b="1" i="0" u="none" strike="noStrike" kern="0" cap="none" spc="0" normalizeH="0" baseline="0" noProof="0" dirty="0">
                        <a:ln>
                          <a:noFill/>
                        </a:ln>
                        <a:solidFill>
                          <a:srgbClr val="FFFFFF"/>
                        </a:solidFill>
                        <a:effectLst/>
                        <a:uLnTx/>
                        <a:uFillTx/>
                        <a:latin typeface="+mn-lt"/>
                        <a:ea typeface="+mn-ea"/>
                        <a:cs typeface="+mn-cs"/>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mn-lt"/>
                          <a:ea typeface="+mn-ea"/>
                          <a:cs typeface="+mn-cs"/>
                        </a:rPr>
                        <a:t>Public: Transformers, CNN, LSTM, </a:t>
                      </a:r>
                      <a:r>
                        <a:rPr kumimoji="0" lang="en-US" sz="1200" b="0" i="0" u="none" strike="noStrike" kern="0" cap="none" spc="0" normalizeH="0" baseline="0" noProof="0" dirty="0" err="1">
                          <a:ln>
                            <a:noFill/>
                          </a:ln>
                          <a:solidFill>
                            <a:schemeClr val="bg2"/>
                          </a:solidFill>
                          <a:effectLst/>
                          <a:uLnTx/>
                          <a:uFillTx/>
                          <a:latin typeface="+mn-lt"/>
                          <a:ea typeface="+mn-ea"/>
                          <a:cs typeface="+mn-cs"/>
                        </a:rPr>
                        <a:t>RNN</a:t>
                      </a:r>
                      <a:r>
                        <a:rPr kumimoji="0" lang="en-US" sz="1200" b="0" i="0" u="none" strike="noStrike" kern="0" cap="none" spc="0" normalizeH="0" baseline="0" noProof="0" dirty="0">
                          <a:ln>
                            <a:noFill/>
                          </a:ln>
                          <a:solidFill>
                            <a:schemeClr val="bg2"/>
                          </a:solidFill>
                          <a:effectLst/>
                          <a:uLnTx/>
                          <a:uFillTx/>
                          <a:latin typeface="+mn-lt"/>
                          <a:ea typeface="+mn-ea"/>
                          <a:cs typeface="+mn-cs"/>
                        </a:rPr>
                        <a:t>,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0" dirty="0">
                          <a:solidFill>
                            <a:schemeClr val="bg2"/>
                          </a:solidFill>
                          <a:latin typeface="+mn-lt"/>
                        </a:rPr>
                        <a:t>Microsoft</a:t>
                      </a:r>
                      <a:r>
                        <a:rPr kumimoji="0" lang="en-US" sz="1200" b="0" i="0" u="none" strike="noStrike" kern="0" cap="none" spc="0" normalizeH="0" baseline="0" noProof="0" dirty="0">
                          <a:ln>
                            <a:noFill/>
                          </a:ln>
                          <a:solidFill>
                            <a:schemeClr val="bg2"/>
                          </a:solidFill>
                          <a:effectLst/>
                          <a:uLnTx/>
                          <a:uFillTx/>
                          <a:latin typeface="+mn-lt"/>
                          <a:ea typeface="+mn-ea"/>
                          <a:cs typeface="+mn-cs"/>
                        </a:rPr>
                        <a:t>: GPT-3, Bing Ads, …</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91468167"/>
                  </a:ext>
                </a:extLst>
              </a:tr>
            </a:tbl>
          </a:graphicData>
        </a:graphic>
      </p:graphicFrame>
      <p:cxnSp>
        <p:nvCxnSpPr>
          <p:cNvPr id="87" name="Straight Connector 86">
            <a:extLst>
              <a:ext uri="{FF2B5EF4-FFF2-40B4-BE49-F238E27FC236}">
                <a16:creationId xmlns:a16="http://schemas.microsoft.com/office/drawing/2014/main" id="{3B0CED41-705F-E383-58E8-E935A196A413}"/>
              </a:ext>
              <a:ext uri="{C183D7F6-B498-43B3-948B-1728B52AA6E4}">
                <adec:decorative xmlns:adec="http://schemas.microsoft.com/office/drawing/2017/decorative" val="1"/>
              </a:ext>
            </a:extLst>
          </p:cNvPr>
          <p:cNvCxnSpPr>
            <a:cxnSpLocks/>
          </p:cNvCxnSpPr>
          <p:nvPr/>
        </p:nvCxnSpPr>
        <p:spPr>
          <a:xfrm flipV="1">
            <a:off x="552209" y="2654152"/>
            <a:ext cx="7132320" cy="17028"/>
          </a:xfrm>
          <a:prstGeom prst="line">
            <a:avLst/>
          </a:prstGeom>
          <a:noFill/>
          <a:ln w="15875" cap="flat" cmpd="sng" algn="ctr">
            <a:solidFill>
              <a:schemeClr val="accent1"/>
            </a:solidFill>
            <a:prstDash val="sysDot"/>
            <a:headEnd type="none" w="med" len="med"/>
            <a:tailEnd type="none"/>
          </a:ln>
          <a:effectLst/>
        </p:spPr>
      </p:cxnSp>
      <p:graphicFrame>
        <p:nvGraphicFramePr>
          <p:cNvPr id="96" name="User Code" descr="User Code">
            <a:extLst>
              <a:ext uri="{FF2B5EF4-FFF2-40B4-BE49-F238E27FC236}">
                <a16:creationId xmlns:a16="http://schemas.microsoft.com/office/drawing/2014/main" id="{580861A1-8B7A-1D42-594D-1B8AF180F7E6}"/>
              </a:ext>
            </a:extLst>
          </p:cNvPr>
          <p:cNvGraphicFramePr>
            <a:graphicFrameLocks noGrp="1"/>
          </p:cNvGraphicFramePr>
          <p:nvPr/>
        </p:nvGraphicFramePr>
        <p:xfrm>
          <a:off x="572942" y="2726137"/>
          <a:ext cx="7029950" cy="45720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1113382">
                  <a:extLst>
                    <a:ext uri="{9D8B030D-6E8A-4147-A177-3AD203B41FA5}">
                      <a16:colId xmlns:a16="http://schemas.microsoft.com/office/drawing/2014/main" val="997360376"/>
                    </a:ext>
                  </a:extLst>
                </a:gridCol>
                <a:gridCol w="1113382">
                  <a:extLst>
                    <a:ext uri="{9D8B030D-6E8A-4147-A177-3AD203B41FA5}">
                      <a16:colId xmlns:a16="http://schemas.microsoft.com/office/drawing/2014/main" val="1961282490"/>
                    </a:ext>
                  </a:extLst>
                </a:gridCol>
                <a:gridCol w="1113382">
                  <a:extLst>
                    <a:ext uri="{9D8B030D-6E8A-4147-A177-3AD203B41FA5}">
                      <a16:colId xmlns:a16="http://schemas.microsoft.com/office/drawing/2014/main" val="1344991875"/>
                    </a:ext>
                  </a:extLst>
                </a:gridCol>
                <a:gridCol w="1113382">
                  <a:extLst>
                    <a:ext uri="{9D8B030D-6E8A-4147-A177-3AD203B41FA5}">
                      <a16:colId xmlns:a16="http://schemas.microsoft.com/office/drawing/2014/main" val="3924093994"/>
                    </a:ext>
                  </a:extLst>
                </a:gridCol>
                <a:gridCol w="1113382">
                  <a:extLst>
                    <a:ext uri="{9D8B030D-6E8A-4147-A177-3AD203B41FA5}">
                      <a16:colId xmlns:a16="http://schemas.microsoft.com/office/drawing/2014/main" val="2197633090"/>
                    </a:ext>
                  </a:extLst>
                </a:gridCol>
              </a:tblGrid>
              <a:tr h="36576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lt"/>
                          <a:ea typeface="+mn-ea"/>
                          <a:cs typeface="+mn-cs"/>
                        </a:rPr>
                        <a:t>User Code</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Image</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Scripts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Compute Targets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Jobs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n-lt"/>
                          <a:ea typeface="+mn-ea"/>
                          <a:cs typeface="+mn-cs"/>
                        </a:rPr>
                        <a:t>Endpoint Deployment</a:t>
                      </a: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extLst>
                  <a:ext uri="{0D108BD9-81ED-4DB2-BD59-A6C34878D82A}">
                    <a16:rowId xmlns:a16="http://schemas.microsoft.com/office/drawing/2014/main" val="1791468167"/>
                  </a:ext>
                </a:extLst>
              </a:tr>
            </a:tbl>
          </a:graphicData>
        </a:graphic>
      </p:graphicFrame>
      <p:cxnSp>
        <p:nvCxnSpPr>
          <p:cNvPr id="101" name="Straight Connector 100">
            <a:extLst>
              <a:ext uri="{FF2B5EF4-FFF2-40B4-BE49-F238E27FC236}">
                <a16:creationId xmlns:a16="http://schemas.microsoft.com/office/drawing/2014/main" id="{3D5D6227-2A48-3777-9092-F85AC31D3735}"/>
              </a:ext>
              <a:ext uri="{C183D7F6-B498-43B3-948B-1728B52AA6E4}">
                <adec:decorative xmlns:adec="http://schemas.microsoft.com/office/drawing/2017/decorative" val="1"/>
              </a:ext>
            </a:extLst>
          </p:cNvPr>
          <p:cNvCxnSpPr>
            <a:cxnSpLocks/>
          </p:cNvCxnSpPr>
          <p:nvPr/>
        </p:nvCxnSpPr>
        <p:spPr>
          <a:xfrm flipV="1">
            <a:off x="552209" y="3229937"/>
            <a:ext cx="7132320" cy="17028"/>
          </a:xfrm>
          <a:prstGeom prst="line">
            <a:avLst/>
          </a:prstGeom>
          <a:noFill/>
          <a:ln w="15875" cap="flat" cmpd="sng" algn="ctr">
            <a:solidFill>
              <a:schemeClr val="accent1"/>
            </a:solidFill>
            <a:prstDash val="sysDot"/>
            <a:headEnd type="none" w="med" len="med"/>
            <a:tailEnd type="none"/>
          </a:ln>
          <a:effectLst/>
        </p:spPr>
      </p:cxnSp>
      <p:graphicFrame>
        <p:nvGraphicFramePr>
          <p:cNvPr id="97" name="CODE TYPES">
            <a:extLst>
              <a:ext uri="{FF2B5EF4-FFF2-40B4-BE49-F238E27FC236}">
                <a16:creationId xmlns:a16="http://schemas.microsoft.com/office/drawing/2014/main" id="{39C6A1BE-25BF-8605-987D-BD26DF3A0776}"/>
              </a:ext>
            </a:extLst>
          </p:cNvPr>
          <p:cNvGraphicFramePr>
            <a:graphicFrameLocks noGrp="1"/>
          </p:cNvGraphicFramePr>
          <p:nvPr/>
        </p:nvGraphicFramePr>
        <p:xfrm>
          <a:off x="2083154" y="3282795"/>
          <a:ext cx="5519738" cy="292409"/>
        </p:xfrm>
        <a:graphic>
          <a:graphicData uri="http://schemas.openxmlformats.org/drawingml/2006/table">
            <a:tbl>
              <a:tblPr firstRow="1">
                <a:tableStyleId>{5C22544A-7EE6-4342-B048-85BDC9FD1C3A}</a:tableStyleId>
              </a:tblPr>
              <a:tblGrid>
                <a:gridCol w="1132583">
                  <a:extLst>
                    <a:ext uri="{9D8B030D-6E8A-4147-A177-3AD203B41FA5}">
                      <a16:colId xmlns:a16="http://schemas.microsoft.com/office/drawing/2014/main" val="1534268313"/>
                    </a:ext>
                  </a:extLst>
                </a:gridCol>
                <a:gridCol w="973893">
                  <a:extLst>
                    <a:ext uri="{9D8B030D-6E8A-4147-A177-3AD203B41FA5}">
                      <a16:colId xmlns:a16="http://schemas.microsoft.com/office/drawing/2014/main" val="997360376"/>
                    </a:ext>
                  </a:extLst>
                </a:gridCol>
                <a:gridCol w="1556738">
                  <a:extLst>
                    <a:ext uri="{9D8B030D-6E8A-4147-A177-3AD203B41FA5}">
                      <a16:colId xmlns:a16="http://schemas.microsoft.com/office/drawing/2014/main" val="1344991875"/>
                    </a:ext>
                  </a:extLst>
                </a:gridCol>
                <a:gridCol w="928262">
                  <a:extLst>
                    <a:ext uri="{9D8B030D-6E8A-4147-A177-3AD203B41FA5}">
                      <a16:colId xmlns:a16="http://schemas.microsoft.com/office/drawing/2014/main" val="3070411806"/>
                    </a:ext>
                  </a:extLst>
                </a:gridCol>
                <a:gridCol w="928262">
                  <a:extLst>
                    <a:ext uri="{9D8B030D-6E8A-4147-A177-3AD203B41FA5}">
                      <a16:colId xmlns:a16="http://schemas.microsoft.com/office/drawing/2014/main" val="1055079786"/>
                    </a:ext>
                  </a:extLst>
                </a:gridCol>
              </a:tblGrid>
              <a:tr h="2924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tx1"/>
                          </a:solidFill>
                          <a:effectLst/>
                          <a:uLnTx/>
                          <a:uFillTx/>
                          <a:latin typeface="+mn-lt"/>
                          <a:ea typeface="+mn-ea"/>
                          <a:cs typeface="+mn-cs"/>
                        </a:rPr>
                        <a:t>ONNX</a:t>
                      </a:r>
                      <a:r>
                        <a:rPr kumimoji="0" lang="en-US" sz="1050" b="0" i="0" u="none" strike="noStrike" kern="0" cap="none" spc="0" normalizeH="0" baseline="0" noProof="0" dirty="0">
                          <a:ln>
                            <a:noFill/>
                          </a:ln>
                          <a:solidFill>
                            <a:schemeClr val="tx1"/>
                          </a:solidFill>
                          <a:effectLst/>
                          <a:uLnTx/>
                          <a:uFillTx/>
                          <a:latin typeface="+mn-lt"/>
                          <a:ea typeface="+mn-ea"/>
                          <a:cs typeface="+mn-cs"/>
                        </a:rPr>
                        <a:t> </a:t>
                      </a:r>
                      <a:r>
                        <a:rPr lang="en-US" sz="1050" kern="0" dirty="0">
                          <a:solidFill>
                            <a:schemeClr val="tx1"/>
                          </a:solidFill>
                          <a:latin typeface="+mn-lt"/>
                        </a:rPr>
                        <a:t>Runtime</a:t>
                      </a:r>
                      <a:endParaRPr kumimoji="0" lang="en-US" sz="105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tx1"/>
                          </a:solidFill>
                          <a:effectLst/>
                          <a:uLnTx/>
                          <a:uFillTx/>
                          <a:latin typeface="+mn-lt"/>
                          <a:ea typeface="+mn-ea"/>
                          <a:cs typeface="+mn-cs"/>
                        </a:rPr>
                        <a:t>DeepSpeed</a:t>
                      </a:r>
                      <a:endParaRPr kumimoji="0" lang="en-US" sz="105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chemeClr val="tx1"/>
                          </a:solidFill>
                          <a:effectLst/>
                          <a:uLnTx/>
                          <a:uFillTx/>
                          <a:latin typeface="+mn-lt"/>
                          <a:ea typeface="+mn-ea"/>
                          <a:cs typeface="+mn-cs"/>
                        </a:rPr>
                        <a:t>MSCCL</a:t>
                      </a:r>
                      <a:endParaRPr kumimoji="0" lang="en-US" sz="105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mn-lt"/>
                          <a:ea typeface="+mn-ea"/>
                          <a:cs typeface="+mn-cs"/>
                        </a:rPr>
                        <a:t>ORT </a:t>
                      </a:r>
                      <a:r>
                        <a:rPr kumimoji="0" lang="en-US" sz="1050" b="0" i="0" u="none" strike="noStrike" kern="0" cap="none" spc="0" normalizeH="0" baseline="0" noProof="0" dirty="0" err="1">
                          <a:ln>
                            <a:noFill/>
                          </a:ln>
                          <a:solidFill>
                            <a:schemeClr val="tx1"/>
                          </a:solidFill>
                          <a:effectLst/>
                          <a:uLnTx/>
                          <a:uFillTx/>
                          <a:latin typeface="+mn-lt"/>
                          <a:ea typeface="+mn-ea"/>
                          <a:cs typeface="+mn-cs"/>
                        </a:rPr>
                        <a:t>MoE</a:t>
                      </a:r>
                      <a:endParaRPr kumimoji="0" lang="en-US" sz="105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latin typeface="+mn-lt"/>
                          <a:ea typeface="+mn-ea"/>
                          <a:cs typeface="+mn-cs"/>
                        </a:rPr>
                        <a:t>More..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alpha val="50000"/>
                      </a:schemeClr>
                    </a:solidFill>
                  </a:tcPr>
                </a:tc>
                <a:extLst>
                  <a:ext uri="{0D108BD9-81ED-4DB2-BD59-A6C34878D82A}">
                    <a16:rowId xmlns:a16="http://schemas.microsoft.com/office/drawing/2014/main" val="1791468167"/>
                  </a:ext>
                </a:extLst>
              </a:tr>
            </a:tbl>
          </a:graphicData>
        </a:graphic>
      </p:graphicFrame>
      <p:graphicFrame>
        <p:nvGraphicFramePr>
          <p:cNvPr id="98" name="Bundled" descr="Bundled &#10;Training&#10;Frameworks">
            <a:extLst>
              <a:ext uri="{FF2B5EF4-FFF2-40B4-BE49-F238E27FC236}">
                <a16:creationId xmlns:a16="http://schemas.microsoft.com/office/drawing/2014/main" id="{74CABFBE-4629-5FF9-59F7-21A5B95924FE}"/>
              </a:ext>
            </a:extLst>
          </p:cNvPr>
          <p:cNvGraphicFramePr>
            <a:graphicFrameLocks noGrp="1"/>
          </p:cNvGraphicFramePr>
          <p:nvPr>
            <p:extLst>
              <p:ext uri="{D42A27DB-BD31-4B8C-83A1-F6EECF244321}">
                <p14:modId xmlns:p14="http://schemas.microsoft.com/office/powerpoint/2010/main" val="3507221590"/>
              </p:ext>
            </p:extLst>
          </p:nvPr>
        </p:nvGraphicFramePr>
        <p:xfrm>
          <a:off x="591350" y="3605348"/>
          <a:ext cx="7011542" cy="64008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1231697">
                  <a:extLst>
                    <a:ext uri="{9D8B030D-6E8A-4147-A177-3AD203B41FA5}">
                      <a16:colId xmlns:a16="http://schemas.microsoft.com/office/drawing/2014/main" val="997360376"/>
                    </a:ext>
                  </a:extLst>
                </a:gridCol>
                <a:gridCol w="1968831">
                  <a:extLst>
                    <a:ext uri="{9D8B030D-6E8A-4147-A177-3AD203B41FA5}">
                      <a16:colId xmlns:a16="http://schemas.microsoft.com/office/drawing/2014/main" val="1344991875"/>
                    </a:ext>
                  </a:extLst>
                </a:gridCol>
                <a:gridCol w="1173987">
                  <a:extLst>
                    <a:ext uri="{9D8B030D-6E8A-4147-A177-3AD203B41FA5}">
                      <a16:colId xmlns:a16="http://schemas.microsoft.com/office/drawing/2014/main" val="3070411806"/>
                    </a:ext>
                  </a:extLst>
                </a:gridCol>
                <a:gridCol w="1173987">
                  <a:extLst>
                    <a:ext uri="{9D8B030D-6E8A-4147-A177-3AD203B41FA5}">
                      <a16:colId xmlns:a16="http://schemas.microsoft.com/office/drawing/2014/main" val="502843044"/>
                    </a:ext>
                  </a:extLst>
                </a:gridCol>
              </a:tblGrid>
              <a:tr h="5606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lt"/>
                          <a:ea typeface="+mn-ea"/>
                          <a:cs typeface="+mn-cs"/>
                        </a:rPr>
                        <a:t>Comprehensive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mn-lt"/>
                        </a:rPr>
                        <a:t>Training</a:t>
                      </a:r>
                      <a:endParaRPr kumimoji="0" lang="en-US" sz="1200" b="1" i="0" u="none" strike="noStrike" kern="0" cap="none" spc="0" normalizeH="0" baseline="0" noProof="0" dirty="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mn-lt"/>
                        </a:rPr>
                        <a:t>Frameworks </a:t>
                      </a:r>
                      <a:endParaRPr kumimoji="0" lang="en-US" sz="1200" b="1" i="0" u="none" strike="noStrike" kern="0" cap="none" spc="0" normalizeH="0" baseline="0" noProof="0" dirty="0">
                        <a:ln>
                          <a:noFill/>
                        </a:ln>
                        <a:solidFill>
                          <a:srgbClr val="FFFFFF"/>
                        </a:solidFill>
                        <a:effectLst/>
                        <a:uLnTx/>
                        <a:uFillTx/>
                        <a:latin typeface="+mn-lt"/>
                        <a:ea typeface="+mn-ea"/>
                        <a:cs typeface="+mn-cs"/>
                      </a:endParaRP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bg2"/>
                          </a:solidFill>
                          <a:effectLst/>
                          <a:uLnTx/>
                          <a:uFillTx/>
                          <a:latin typeface="Calibri" panose="020F0502020204030204"/>
                          <a:ea typeface="+mn-ea"/>
                          <a:cs typeface="+mn-cs"/>
                        </a:rPr>
                        <a:t>PyTorch</a:t>
                      </a:r>
                      <a:endParaRPr kumimoji="0" lang="en-US" sz="1200" b="0" i="0" u="none" strike="noStrike" kern="0" cap="none" spc="0" normalizeH="0" baseline="0" noProof="0" dirty="0">
                        <a:ln>
                          <a:noFill/>
                        </a:ln>
                        <a:solidFill>
                          <a:schemeClr val="bg2"/>
                        </a:solidFill>
                        <a:effectLst/>
                        <a:uLnTx/>
                        <a:uFillTx/>
                        <a:latin typeface="Calibri" panose="020F0502020204030204"/>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panose="020F0502020204030204"/>
                          <a:ea typeface="+mn-ea"/>
                          <a:cs typeface="+mn-cs"/>
                        </a:rPr>
                        <a:t>Python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Calibri" panose="020F0502020204030204"/>
                          <a:ea typeface="+mn-ea"/>
                          <a:cs typeface="+mn-cs"/>
                        </a:rPr>
                        <a:t>Ubuntu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chemeClr val="bg2"/>
                          </a:solidFill>
                          <a:effectLst/>
                          <a:uLnTx/>
                          <a:uFillTx/>
                          <a:latin typeface="Calibri" panose="020F0502020204030204"/>
                          <a:ea typeface="+mn-ea"/>
                          <a:cs typeface="+mn-cs"/>
                        </a:rPr>
                        <a:t>Cuda</a:t>
                      </a:r>
                      <a:endParaRPr kumimoji="0" lang="en-US" sz="1200" b="0" i="0" u="none" strike="noStrike" kern="0" cap="none" spc="0" normalizeH="0" baseline="0" noProof="0" dirty="0">
                        <a:ln>
                          <a:noFill/>
                        </a:ln>
                        <a:solidFill>
                          <a:schemeClr val="bg2"/>
                        </a:solidFill>
                        <a:effectLst/>
                        <a:uLnTx/>
                        <a:uFillTx/>
                        <a:latin typeface="Calibri" panose="020F0502020204030204"/>
                        <a:ea typeface="+mn-ea"/>
                        <a:cs typeface="+mn-cs"/>
                      </a:endParaRP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91468167"/>
                  </a:ext>
                </a:extLst>
              </a:tr>
            </a:tbl>
          </a:graphicData>
        </a:graphic>
      </p:graphicFrame>
      <p:sp>
        <p:nvSpPr>
          <p:cNvPr id="86" name="Azure Container for PyTorch (Curated Environment)">
            <a:extLst>
              <a:ext uri="{FF2B5EF4-FFF2-40B4-BE49-F238E27FC236}">
                <a16:creationId xmlns:a16="http://schemas.microsoft.com/office/drawing/2014/main" id="{AF9EC655-8FE9-55FF-1CE3-438C2A44876E}"/>
              </a:ext>
            </a:extLst>
          </p:cNvPr>
          <p:cNvSpPr/>
          <p:nvPr/>
        </p:nvSpPr>
        <p:spPr>
          <a:xfrm>
            <a:off x="2083154" y="4275572"/>
            <a:ext cx="5519738" cy="311150"/>
          </a:xfrm>
          <a:prstGeom prst="roundRect">
            <a:avLst>
              <a:gd name="adj" fmla="val 0"/>
            </a:avLst>
          </a:prstGeom>
          <a:solidFill>
            <a:schemeClr val="accent2"/>
          </a:solidFill>
          <a:ln w="9525"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Azure Container for </a:t>
            </a:r>
            <a:r>
              <a:rPr kumimoji="0" lang="en-US" sz="1200" b="0" i="0" u="none" strike="noStrike" kern="0" cap="none" spc="0" normalizeH="0" baseline="0" noProof="0" dirty="0" err="1">
                <a:ln>
                  <a:noFill/>
                </a:ln>
                <a:solidFill>
                  <a:prstClr val="white"/>
                </a:solidFill>
                <a:effectLst/>
                <a:uLnTx/>
                <a:uFillTx/>
                <a:ea typeface="+mn-ea"/>
                <a:cs typeface="+mn-cs"/>
              </a:rPr>
              <a:t>PyTorch</a:t>
            </a:r>
            <a:r>
              <a:rPr kumimoji="0" lang="en-US" sz="1200" b="0" i="0" u="none" strike="noStrike" kern="0" cap="none" spc="0" normalizeH="0" baseline="0" noProof="0" dirty="0">
                <a:ln>
                  <a:noFill/>
                </a:ln>
                <a:solidFill>
                  <a:prstClr val="white"/>
                </a:solidFill>
                <a:effectLst/>
                <a:uLnTx/>
                <a:uFillTx/>
                <a:ea typeface="+mn-ea"/>
                <a:cs typeface="+mn-cs"/>
              </a:rPr>
              <a:t> (Curated Environment)</a:t>
            </a:r>
          </a:p>
        </p:txBody>
      </p:sp>
      <p:cxnSp>
        <p:nvCxnSpPr>
          <p:cNvPr id="88" name="Straight Connector 87">
            <a:extLst>
              <a:ext uri="{FF2B5EF4-FFF2-40B4-BE49-F238E27FC236}">
                <a16:creationId xmlns:a16="http://schemas.microsoft.com/office/drawing/2014/main" id="{7A8CC23F-DB80-3CBF-76AF-6BF50943007C}"/>
              </a:ext>
              <a:ext uri="{C183D7F6-B498-43B3-948B-1728B52AA6E4}">
                <adec:decorative xmlns:adec="http://schemas.microsoft.com/office/drawing/2017/decorative" val="1"/>
              </a:ext>
            </a:extLst>
          </p:cNvPr>
          <p:cNvCxnSpPr>
            <a:cxnSpLocks/>
          </p:cNvCxnSpPr>
          <p:nvPr/>
        </p:nvCxnSpPr>
        <p:spPr>
          <a:xfrm>
            <a:off x="552209" y="4630561"/>
            <a:ext cx="7132320" cy="0"/>
          </a:xfrm>
          <a:prstGeom prst="line">
            <a:avLst/>
          </a:prstGeom>
          <a:noFill/>
          <a:ln w="15875" cap="flat" cmpd="sng" algn="ctr">
            <a:solidFill>
              <a:schemeClr val="accent1"/>
            </a:solidFill>
            <a:prstDash val="sysDot"/>
            <a:headEnd type="none" w="med" len="med"/>
            <a:tailEnd type="none"/>
          </a:ln>
          <a:effectLst/>
        </p:spPr>
      </p:cxnSp>
      <p:graphicFrame>
        <p:nvGraphicFramePr>
          <p:cNvPr id="99" name="Training Methods" descr="Training Methods">
            <a:extLst>
              <a:ext uri="{FF2B5EF4-FFF2-40B4-BE49-F238E27FC236}">
                <a16:creationId xmlns:a16="http://schemas.microsoft.com/office/drawing/2014/main" id="{86A6422D-310E-A929-9DC5-488B0D422800}"/>
              </a:ext>
            </a:extLst>
          </p:cNvPr>
          <p:cNvGraphicFramePr>
            <a:graphicFrameLocks noGrp="1"/>
          </p:cNvGraphicFramePr>
          <p:nvPr/>
        </p:nvGraphicFramePr>
        <p:xfrm>
          <a:off x="591350" y="4664425"/>
          <a:ext cx="7011542" cy="45720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1231697">
                  <a:extLst>
                    <a:ext uri="{9D8B030D-6E8A-4147-A177-3AD203B41FA5}">
                      <a16:colId xmlns:a16="http://schemas.microsoft.com/office/drawing/2014/main" val="997360376"/>
                    </a:ext>
                  </a:extLst>
                </a:gridCol>
                <a:gridCol w="1968831">
                  <a:extLst>
                    <a:ext uri="{9D8B030D-6E8A-4147-A177-3AD203B41FA5}">
                      <a16:colId xmlns:a16="http://schemas.microsoft.com/office/drawing/2014/main" val="1344991875"/>
                    </a:ext>
                  </a:extLst>
                </a:gridCol>
                <a:gridCol w="2347974">
                  <a:extLst>
                    <a:ext uri="{9D8B030D-6E8A-4147-A177-3AD203B41FA5}">
                      <a16:colId xmlns:a16="http://schemas.microsoft.com/office/drawing/2014/main" val="3070411806"/>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lt"/>
                          <a:ea typeface="+mn-ea"/>
                          <a:cs typeface="+mn-cs"/>
                        </a:rPr>
                        <a:t>Training Methods</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Calibri" panose="020F0502020204030204"/>
                          <a:ea typeface="+mn-ea"/>
                          <a:cs typeface="Calibri"/>
                        </a:rPr>
                        <a:t>AzureML</a:t>
                      </a: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a:rPr>
                        <a:t> SDK</a:t>
                      </a:r>
                      <a:endParaRPr kumimoji="0" lang="en-US" sz="1200" b="0" i="0" u="none" strike="noStrike" kern="0" cap="none" spc="0" normalizeH="0" baseline="0" noProof="0" dirty="0">
                        <a:ln>
                          <a:noFill/>
                        </a:ln>
                        <a:solidFill>
                          <a:prstClr val="white"/>
                        </a:solidFill>
                        <a:effectLst/>
                        <a:uLnTx/>
                        <a:uFillTx/>
                        <a:latin typeface="Calibri" panose="020F0502020204030204"/>
                        <a:ea typeface="+mn-ea"/>
                        <a:cs typeface="Calibri"/>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Calibri" panose="020F0502020204030204"/>
                          <a:ea typeface="+mn-ea"/>
                          <a:cs typeface="Calibri"/>
                        </a:rPr>
                        <a:t>AzureML</a:t>
                      </a: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a:rPr>
                        <a:t> CLI</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Calibri" panose="020F0502020204030204"/>
                          <a:ea typeface="+mn-ea"/>
                          <a:cs typeface="+mn-cs"/>
                        </a:rPr>
                        <a:t>AzureML</a:t>
                      </a: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mn-cs"/>
                        </a:rPr>
                        <a:t> Studio</a:t>
                      </a:r>
                      <a:endParaRPr kumimoji="0" lang="en-US" sz="1200" b="0" i="0" u="none" strike="noStrike" kern="1200" cap="none" spc="0" normalizeH="0" baseline="0" noProof="0" dirty="0">
                        <a:ln>
                          <a:noFill/>
                        </a:ln>
                        <a:solidFill>
                          <a:srgbClr val="FFFFFF"/>
                        </a:solidFill>
                        <a:effectLst/>
                        <a:uLnTx/>
                        <a:uFillTx/>
                        <a:latin typeface="+mn-lt"/>
                        <a:ea typeface="+mn-ea"/>
                        <a:cs typeface="+mn-cs"/>
                      </a:endParaRPr>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extLst>
                  <a:ext uri="{0D108BD9-81ED-4DB2-BD59-A6C34878D82A}">
                    <a16:rowId xmlns:a16="http://schemas.microsoft.com/office/drawing/2014/main" val="1791468167"/>
                  </a:ext>
                </a:extLst>
              </a:tr>
            </a:tbl>
          </a:graphicData>
        </a:graphic>
      </p:graphicFrame>
      <p:grpSp>
        <p:nvGrpSpPr>
          <p:cNvPr id="107" name="Retrain">
            <a:extLst>
              <a:ext uri="{FF2B5EF4-FFF2-40B4-BE49-F238E27FC236}">
                <a16:creationId xmlns:a16="http://schemas.microsoft.com/office/drawing/2014/main" id="{5284CD67-3540-D731-E990-85778AB90584}"/>
              </a:ext>
              <a:ext uri="{C183D7F6-B498-43B3-948B-1728B52AA6E4}">
                <adec:decorative xmlns:adec="http://schemas.microsoft.com/office/drawing/2017/decorative" val="1"/>
              </a:ext>
            </a:extLst>
          </p:cNvPr>
          <p:cNvGrpSpPr/>
          <p:nvPr/>
        </p:nvGrpSpPr>
        <p:grpSpPr>
          <a:xfrm>
            <a:off x="7602892" y="2982647"/>
            <a:ext cx="556593" cy="1898579"/>
            <a:chOff x="7587497" y="2621383"/>
            <a:chExt cx="556593" cy="1898579"/>
          </a:xfrm>
        </p:grpSpPr>
        <p:cxnSp>
          <p:nvCxnSpPr>
            <p:cNvPr id="85" name="Straight Connector 84">
              <a:extLst>
                <a:ext uri="{FF2B5EF4-FFF2-40B4-BE49-F238E27FC236}">
                  <a16:creationId xmlns:a16="http://schemas.microsoft.com/office/drawing/2014/main" id="{F22F64E6-E745-B8E6-9461-C59FAD194E6A}"/>
                </a:ext>
              </a:extLst>
            </p:cNvPr>
            <p:cNvCxnSpPr>
              <a:cxnSpLocks/>
            </p:cNvCxnSpPr>
            <p:nvPr/>
          </p:nvCxnSpPr>
          <p:spPr>
            <a:xfrm>
              <a:off x="8128000" y="2621383"/>
              <a:ext cx="0" cy="1898579"/>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1470892-B1BD-AB61-5174-120969F24536}"/>
                </a:ext>
              </a:extLst>
            </p:cNvPr>
            <p:cNvSpPr txBox="1"/>
            <p:nvPr/>
          </p:nvSpPr>
          <p:spPr>
            <a:xfrm rot="16200000">
              <a:off x="7501637" y="3437294"/>
              <a:ext cx="958444" cy="246221"/>
            </a:xfrm>
            <a:prstGeom prst="rect">
              <a:avLst/>
            </a:prstGeom>
            <a:noFill/>
          </p:spPr>
          <p:txBody>
            <a:bodyPr wrap="square" lIns="0" tIns="0" rIns="0" bIns="0" rtlCol="0" anchor="ctr">
              <a:spAutoFit/>
            </a:bodyPr>
            <a:lstStyle/>
            <a:p>
              <a:pPr algn="ctr"/>
              <a:r>
                <a:rPr lang="en-US" sz="1600" dirty="0">
                  <a:solidFill>
                    <a:schemeClr val="accent1"/>
                  </a:solidFill>
                </a:rPr>
                <a:t>Retrain</a:t>
              </a:r>
            </a:p>
          </p:txBody>
        </p:sp>
        <p:cxnSp>
          <p:nvCxnSpPr>
            <p:cNvPr id="92" name="Straight Connector 91">
              <a:extLst>
                <a:ext uri="{FF2B5EF4-FFF2-40B4-BE49-F238E27FC236}">
                  <a16:creationId xmlns:a16="http://schemas.microsoft.com/office/drawing/2014/main" id="{3DD2BDA2-29AD-6A53-F294-F847CBE99FB3}"/>
                </a:ext>
              </a:extLst>
            </p:cNvPr>
            <p:cNvCxnSpPr>
              <a:cxnSpLocks/>
            </p:cNvCxnSpPr>
            <p:nvPr/>
          </p:nvCxnSpPr>
          <p:spPr>
            <a:xfrm>
              <a:off x="7587497" y="2621383"/>
              <a:ext cx="54050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B4F5D3E-86BC-7DF7-2C94-A2E65BF0A4F5}"/>
                </a:ext>
              </a:extLst>
            </p:cNvPr>
            <p:cNvCxnSpPr>
              <a:cxnSpLocks/>
            </p:cNvCxnSpPr>
            <p:nvPr/>
          </p:nvCxnSpPr>
          <p:spPr>
            <a:xfrm>
              <a:off x="7656528" y="4519962"/>
              <a:ext cx="487562" cy="0"/>
            </a:xfrm>
            <a:prstGeom prst="line">
              <a:avLst/>
            </a:prstGeom>
            <a:ln w="38100" cap="rnd">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C3F0D251-DF7F-40DD-4563-4D7B0D7AEBC6}"/>
              </a:ext>
              <a:ext uri="{C183D7F6-B498-43B3-948B-1728B52AA6E4}">
                <adec:decorative xmlns:adec="http://schemas.microsoft.com/office/drawing/2017/decorative" val="1"/>
              </a:ext>
            </a:extLst>
          </p:cNvPr>
          <p:cNvCxnSpPr>
            <a:cxnSpLocks/>
          </p:cNvCxnSpPr>
          <p:nvPr/>
        </p:nvCxnSpPr>
        <p:spPr>
          <a:xfrm>
            <a:off x="552209" y="5183808"/>
            <a:ext cx="7132320" cy="0"/>
          </a:xfrm>
          <a:prstGeom prst="line">
            <a:avLst/>
          </a:prstGeom>
          <a:noFill/>
          <a:ln w="15875" cap="flat" cmpd="sng" algn="ctr">
            <a:solidFill>
              <a:schemeClr val="accent1"/>
            </a:solidFill>
            <a:prstDash val="sysDot"/>
            <a:headEnd type="none" w="med" len="med"/>
            <a:tailEnd type="none"/>
          </a:ln>
          <a:effectLst/>
        </p:spPr>
      </p:cxnSp>
      <p:graphicFrame>
        <p:nvGraphicFramePr>
          <p:cNvPr id="100" name="Hardware" descr="Hardware">
            <a:extLst>
              <a:ext uri="{FF2B5EF4-FFF2-40B4-BE49-F238E27FC236}">
                <a16:creationId xmlns:a16="http://schemas.microsoft.com/office/drawing/2014/main" id="{A07D1CFB-B025-F37F-1D82-F3CB54A71564}"/>
              </a:ext>
            </a:extLst>
          </p:cNvPr>
          <p:cNvGraphicFramePr>
            <a:graphicFrameLocks noGrp="1"/>
          </p:cNvGraphicFramePr>
          <p:nvPr/>
        </p:nvGraphicFramePr>
        <p:xfrm>
          <a:off x="591350" y="5265888"/>
          <a:ext cx="7011542" cy="457200"/>
        </p:xfrm>
        <a:graphic>
          <a:graphicData uri="http://schemas.openxmlformats.org/drawingml/2006/table">
            <a:tbl>
              <a:tblPr firstRow="1" firstCol="1">
                <a:tableStyleId>{5C22544A-7EE6-4342-B048-85BDC9FD1C3A}</a:tableStyleId>
              </a:tblPr>
              <a:tblGrid>
                <a:gridCol w="1463040">
                  <a:extLst>
                    <a:ext uri="{9D8B030D-6E8A-4147-A177-3AD203B41FA5}">
                      <a16:colId xmlns:a16="http://schemas.microsoft.com/office/drawing/2014/main" val="1534268313"/>
                    </a:ext>
                  </a:extLst>
                </a:gridCol>
                <a:gridCol w="5548502">
                  <a:extLst>
                    <a:ext uri="{9D8B030D-6E8A-4147-A177-3AD203B41FA5}">
                      <a16:colId xmlns:a16="http://schemas.microsoft.com/office/drawing/2014/main" val="997360376"/>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n-lt"/>
                          <a:ea typeface="+mn-ea"/>
                          <a:cs typeface="+mn-cs"/>
                        </a:rPr>
                        <a:t>Hardware</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70000"/>
                      </a:schemeClr>
                    </a:solidFill>
                  </a:tcPr>
                </a:tc>
                <a:tc>
                  <a:txBody>
                    <a:bodyPr/>
                    <a:lstStyle/>
                    <a:p>
                      <a:pPr algn="ctr">
                        <a:defRPr/>
                      </a:pPr>
                      <a:r>
                        <a:rPr lang="en-US" sz="1200" b="0" i="0" u="none" strike="noStrike" dirty="0">
                          <a:solidFill>
                            <a:srgbClr val="FFFFFF"/>
                          </a:solidFill>
                          <a:effectLst/>
                          <a:latin typeface="Segoe UI" panose="020B0502040204020203" pitchFamily="34" charset="0"/>
                        </a:rPr>
                        <a:t>NVIDIA GPUs (V100 32GB, A100 80GB) and more…</a:t>
                      </a:r>
                      <a:endParaRPr lang="en-US" sz="1200" dirty="0"/>
                    </a:p>
                  </a:txBody>
                  <a:tcPr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extLst>
                  <a:ext uri="{0D108BD9-81ED-4DB2-BD59-A6C34878D82A}">
                    <a16:rowId xmlns:a16="http://schemas.microsoft.com/office/drawing/2014/main" val="1791468167"/>
                  </a:ext>
                </a:extLst>
              </a:tr>
            </a:tbl>
          </a:graphicData>
        </a:graphic>
      </p:graphicFrame>
      <p:sp>
        <p:nvSpPr>
          <p:cNvPr id="45" name="Benefits">
            <a:extLst>
              <a:ext uri="{FF2B5EF4-FFF2-40B4-BE49-F238E27FC236}">
                <a16:creationId xmlns:a16="http://schemas.microsoft.com/office/drawing/2014/main" id="{B48A9C26-B9BD-D9F0-CBE4-E32599E101CF}"/>
              </a:ext>
            </a:extLst>
          </p:cNvPr>
          <p:cNvSpPr>
            <a:spLocks noGrp="1"/>
          </p:cNvSpPr>
          <p:nvPr>
            <p:ph type="body" sz="quarter" idx="12"/>
          </p:nvPr>
        </p:nvSpPr>
        <p:spPr/>
        <p:txBody>
          <a:bodyPr/>
          <a:lstStyle/>
          <a:p>
            <a:pPr lvl="0"/>
            <a:r>
              <a:rPr lang="en-US" dirty="0"/>
              <a:t>Benefits</a:t>
            </a:r>
          </a:p>
          <a:p>
            <a:pPr lvl="1"/>
            <a:r>
              <a:rPr lang="en-US" dirty="0"/>
              <a:t>Easier Setup with </a:t>
            </a:r>
            <a:r>
              <a:rPr lang="en-US" dirty="0" err="1"/>
              <a:t>ACPT</a:t>
            </a:r>
            <a:endParaRPr lang="en-US" dirty="0"/>
          </a:p>
          <a:p>
            <a:pPr lvl="1"/>
            <a:r>
              <a:rPr lang="en-US" dirty="0"/>
              <a:t>Cheaper, faster training and inference with </a:t>
            </a:r>
            <a:r>
              <a:rPr lang="en-US" dirty="0" err="1"/>
              <a:t>ONNX</a:t>
            </a:r>
            <a:r>
              <a:rPr lang="en-US" dirty="0"/>
              <a:t> Runtime</a:t>
            </a:r>
          </a:p>
          <a:p>
            <a:pPr lvl="1"/>
            <a:r>
              <a:rPr lang="en-US" dirty="0"/>
              <a:t>Code once, deploy on GPU and mobile with </a:t>
            </a:r>
            <a:r>
              <a:rPr lang="en-US" dirty="0" err="1"/>
              <a:t>ONNX</a:t>
            </a:r>
            <a:r>
              <a:rPr lang="en-US" dirty="0"/>
              <a:t> format models</a:t>
            </a:r>
          </a:p>
          <a:p>
            <a:pPr lvl="1"/>
            <a:r>
              <a:rPr lang="en-US" dirty="0"/>
              <a:t>Works with your code</a:t>
            </a:r>
          </a:p>
          <a:p>
            <a:pPr lvl="1"/>
            <a:r>
              <a:rPr lang="en-US" dirty="0"/>
              <a:t>Native integration with </a:t>
            </a:r>
            <a:r>
              <a:rPr lang="en-US" dirty="0" err="1"/>
              <a:t>AzureML</a:t>
            </a:r>
            <a:endParaRPr lang="en-US" dirty="0"/>
          </a:p>
        </p:txBody>
      </p:sp>
      <p:sp>
        <p:nvSpPr>
          <p:cNvPr id="50" name="Prominent Microsoft Users">
            <a:extLst>
              <a:ext uri="{FF2B5EF4-FFF2-40B4-BE49-F238E27FC236}">
                <a16:creationId xmlns:a16="http://schemas.microsoft.com/office/drawing/2014/main" id="{F74A639C-1C91-2DD9-02CD-5FAB6979D732}"/>
              </a:ext>
            </a:extLst>
          </p:cNvPr>
          <p:cNvSpPr>
            <a:spLocks noGrp="1"/>
          </p:cNvSpPr>
          <p:nvPr>
            <p:ph type="body" sz="quarter" idx="17"/>
          </p:nvPr>
        </p:nvSpPr>
        <p:spPr>
          <a:xfrm>
            <a:off x="8777288" y="4108011"/>
            <a:ext cx="3121025" cy="1677382"/>
          </a:xfrm>
        </p:spPr>
        <p:txBody>
          <a:bodyPr/>
          <a:lstStyle/>
          <a:p>
            <a:pPr lvl="0"/>
            <a:r>
              <a:rPr lang="en-US" dirty="0"/>
              <a:t>Microsoft Users</a:t>
            </a:r>
          </a:p>
          <a:p>
            <a:pPr lvl="1"/>
            <a:r>
              <a:rPr lang="en-US" dirty="0"/>
              <a:t>Bing / Bing Ads</a:t>
            </a:r>
          </a:p>
          <a:p>
            <a:pPr lvl="1"/>
            <a:r>
              <a:rPr lang="en-US" dirty="0"/>
              <a:t>Microsoft Office / Smart Reply</a:t>
            </a:r>
          </a:p>
          <a:p>
            <a:pPr lvl="1"/>
            <a:r>
              <a:rPr lang="en-US" dirty="0"/>
              <a:t>Cognitive Services / Speech </a:t>
            </a:r>
          </a:p>
          <a:p>
            <a:pPr lvl="1"/>
            <a:r>
              <a:rPr lang="en-US" dirty="0"/>
              <a:t>And more…</a:t>
            </a:r>
          </a:p>
        </p:txBody>
      </p:sp>
      <p:sp>
        <p:nvSpPr>
          <p:cNvPr id="40" name="Use the same frameworks and infrastructure our internal teams use to train and deploy state-of-the-art PyTorch models at planet scale">
            <a:extLst>
              <a:ext uri="{FF2B5EF4-FFF2-40B4-BE49-F238E27FC236}">
                <a16:creationId xmlns:a16="http://schemas.microsoft.com/office/drawing/2014/main" id="{A1541A06-252A-FBB0-CEF0-A9814B9A4942}"/>
              </a:ext>
            </a:extLst>
          </p:cNvPr>
          <p:cNvSpPr>
            <a:spLocks noGrp="1"/>
          </p:cNvSpPr>
          <p:nvPr>
            <p:ph type="body" sz="quarter" idx="18"/>
          </p:nvPr>
        </p:nvSpPr>
        <p:spPr>
          <a:xfrm>
            <a:off x="593200" y="5779092"/>
            <a:ext cx="7279943" cy="808426"/>
          </a:xfrm>
        </p:spPr>
        <p:txBody>
          <a:bodyPr/>
          <a:lstStyle/>
          <a:p>
            <a:r>
              <a:rPr lang="en-US" dirty="0"/>
              <a:t>Use the same frameworks and infrastructure our internal teams use to train and deploy state-of-the-art </a:t>
            </a:r>
            <a:r>
              <a:rPr lang="en-US" dirty="0" err="1"/>
              <a:t>PyTorch</a:t>
            </a:r>
            <a:r>
              <a:rPr lang="en-US" dirty="0"/>
              <a:t> models at planet scale</a:t>
            </a:r>
          </a:p>
        </p:txBody>
      </p:sp>
      <p:sp>
        <p:nvSpPr>
          <p:cNvPr id="73" name="Text Placeholder 72">
            <a:extLst>
              <a:ext uri="{FF2B5EF4-FFF2-40B4-BE49-F238E27FC236}">
                <a16:creationId xmlns:a16="http://schemas.microsoft.com/office/drawing/2014/main" id="{68A82265-639F-CAE8-5E9F-105D8B4E722F}"/>
              </a:ext>
            </a:extLst>
          </p:cNvPr>
          <p:cNvSpPr>
            <a:spLocks noGrp="1"/>
          </p:cNvSpPr>
          <p:nvPr>
            <p:ph type="body" sz="quarter" idx="16"/>
          </p:nvPr>
        </p:nvSpPr>
        <p:spPr/>
        <p:txBody>
          <a:bodyPr/>
          <a:lstStyle/>
          <a:p>
            <a:r>
              <a:rPr lang="en-US" dirty="0"/>
              <a:t>*</a:t>
            </a:r>
            <a:r>
              <a:rPr lang="en-US" dirty="0" err="1"/>
              <a:t>ONNX</a:t>
            </a:r>
            <a:r>
              <a:rPr lang="en-US" dirty="0"/>
              <a:t> Runtime supports inference on TensorFlow as well</a:t>
            </a:r>
          </a:p>
        </p:txBody>
      </p:sp>
    </p:spTree>
    <p:extLst>
      <p:ext uri="{BB962C8B-B14F-4D97-AF65-F5344CB8AC3E}">
        <p14:creationId xmlns:p14="http://schemas.microsoft.com/office/powerpoint/2010/main" val="381255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82364F6-AEE0-C0A3-2900-9A1BBA357475}"/>
              </a:ext>
            </a:extLst>
          </p:cNvPr>
          <p:cNvSpPr>
            <a:spLocks noGrp="1"/>
          </p:cNvSpPr>
          <p:nvPr>
            <p:ph type="title"/>
          </p:nvPr>
        </p:nvSpPr>
        <p:spPr/>
        <p:txBody>
          <a:bodyPr/>
          <a:lstStyle/>
          <a:p>
            <a:r>
              <a:rPr lang="en-US" sz="3200" dirty="0"/>
              <a:t>Azure Container for PyTorch (ACPT)</a:t>
            </a:r>
          </a:p>
        </p:txBody>
      </p:sp>
      <p:sp>
        <p:nvSpPr>
          <p:cNvPr id="2" name="Text Placeholder 1">
            <a:extLst>
              <a:ext uri="{FF2B5EF4-FFF2-40B4-BE49-F238E27FC236}">
                <a16:creationId xmlns:a16="http://schemas.microsoft.com/office/drawing/2014/main" id="{68F3EB9E-C08A-5661-F10E-944149C3E0D9}"/>
              </a:ext>
            </a:extLst>
          </p:cNvPr>
          <p:cNvSpPr txBox="1">
            <a:spLocks/>
          </p:cNvSpPr>
          <p:nvPr/>
        </p:nvSpPr>
        <p:spPr>
          <a:xfrm>
            <a:off x="509378" y="953181"/>
            <a:ext cx="10831798" cy="37000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dirty="0"/>
          </a:p>
        </p:txBody>
      </p:sp>
      <p:sp>
        <p:nvSpPr>
          <p:cNvPr id="3" name="TextBox 2">
            <a:extLst>
              <a:ext uri="{FF2B5EF4-FFF2-40B4-BE49-F238E27FC236}">
                <a16:creationId xmlns:a16="http://schemas.microsoft.com/office/drawing/2014/main" id="{32CD3379-7360-487B-886C-53426FFDE312}"/>
              </a:ext>
            </a:extLst>
          </p:cNvPr>
          <p:cNvSpPr txBox="1"/>
          <p:nvPr/>
        </p:nvSpPr>
        <p:spPr>
          <a:xfrm>
            <a:off x="509378" y="2066938"/>
            <a:ext cx="1984248" cy="3383280"/>
          </a:xfrm>
          <a:prstGeom prst="rect">
            <a:avLst/>
          </a:prstGeom>
          <a:solidFill>
            <a:srgbClr val="EBEBEB"/>
          </a:solidFill>
        </p:spPr>
        <p:txBody>
          <a:bodyPr wrap="square" lIns="0" tIns="0" rIns="0" bIns="0" rtlCol="0">
            <a:spAutoFit/>
          </a:bodyPr>
          <a:lstStyle/>
          <a:p>
            <a:pPr algn="l"/>
            <a:endParaRPr lang="en-US" sz="2000" err="1"/>
          </a:p>
        </p:txBody>
      </p:sp>
      <p:sp>
        <p:nvSpPr>
          <p:cNvPr id="8" name="TextBox 7">
            <a:extLst>
              <a:ext uri="{FF2B5EF4-FFF2-40B4-BE49-F238E27FC236}">
                <a16:creationId xmlns:a16="http://schemas.microsoft.com/office/drawing/2014/main" id="{A8F8FF5B-0171-2699-7813-9F3AE4EAE592}"/>
              </a:ext>
            </a:extLst>
          </p:cNvPr>
          <p:cNvSpPr txBox="1"/>
          <p:nvPr/>
        </p:nvSpPr>
        <p:spPr>
          <a:xfrm>
            <a:off x="2832316" y="2066938"/>
            <a:ext cx="1984248" cy="3383280"/>
          </a:xfrm>
          <a:prstGeom prst="rect">
            <a:avLst/>
          </a:prstGeom>
          <a:solidFill>
            <a:srgbClr val="EBEBEB"/>
          </a:solidFill>
        </p:spPr>
        <p:txBody>
          <a:bodyPr wrap="squar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4C564B17-56E2-3DF0-3344-71500AA8E126}"/>
              </a:ext>
            </a:extLst>
          </p:cNvPr>
          <p:cNvSpPr txBox="1"/>
          <p:nvPr/>
        </p:nvSpPr>
        <p:spPr>
          <a:xfrm>
            <a:off x="5144631" y="2066938"/>
            <a:ext cx="2011680" cy="3383280"/>
          </a:xfrm>
          <a:prstGeom prst="rect">
            <a:avLst/>
          </a:prstGeom>
          <a:solidFill>
            <a:srgbClr val="EBEBEB"/>
          </a:solidFill>
        </p:spPr>
        <p:txBody>
          <a:bodyPr wrap="square" lIns="0" tIns="0" rIns="0" bIns="0" rtlCol="0">
            <a:spAutoFit/>
          </a:bodyPr>
          <a:lstStyle/>
          <a:p>
            <a:pPr algn="l"/>
            <a:endParaRPr lang="en-US" sz="2000" err="1"/>
          </a:p>
        </p:txBody>
      </p:sp>
      <p:sp>
        <p:nvSpPr>
          <p:cNvPr id="10" name="TextBox 9">
            <a:extLst>
              <a:ext uri="{FF2B5EF4-FFF2-40B4-BE49-F238E27FC236}">
                <a16:creationId xmlns:a16="http://schemas.microsoft.com/office/drawing/2014/main" id="{11AAD789-5AA2-0EBF-0A53-C51694AB0557}"/>
              </a:ext>
            </a:extLst>
          </p:cNvPr>
          <p:cNvSpPr txBox="1"/>
          <p:nvPr/>
        </p:nvSpPr>
        <p:spPr>
          <a:xfrm>
            <a:off x="7509391" y="2056670"/>
            <a:ext cx="1984248" cy="3383280"/>
          </a:xfrm>
          <a:prstGeom prst="rect">
            <a:avLst/>
          </a:prstGeom>
          <a:solidFill>
            <a:srgbClr val="EBEBEB"/>
          </a:solidFill>
        </p:spPr>
        <p:txBody>
          <a:bodyPr wrap="square" lIns="0" tIns="0" rIns="0" bIns="0" rtlCol="0">
            <a:spAutoFit/>
          </a:bodyPr>
          <a:lstStyle/>
          <a:p>
            <a:pPr algn="l"/>
            <a:endParaRPr lang="en-US" sz="2000" err="1"/>
          </a:p>
        </p:txBody>
      </p:sp>
      <p:sp>
        <p:nvSpPr>
          <p:cNvPr id="11" name="TextBox 10">
            <a:extLst>
              <a:ext uri="{FF2B5EF4-FFF2-40B4-BE49-F238E27FC236}">
                <a16:creationId xmlns:a16="http://schemas.microsoft.com/office/drawing/2014/main" id="{73AB9AAB-0E0D-CE43-BFFC-930D250864F4}"/>
              </a:ext>
            </a:extLst>
          </p:cNvPr>
          <p:cNvSpPr txBox="1"/>
          <p:nvPr/>
        </p:nvSpPr>
        <p:spPr>
          <a:xfrm>
            <a:off x="9832259" y="2056670"/>
            <a:ext cx="1984248" cy="3383280"/>
          </a:xfrm>
          <a:prstGeom prst="rect">
            <a:avLst/>
          </a:prstGeom>
          <a:solidFill>
            <a:srgbClr val="EBEBEB"/>
          </a:solidFill>
        </p:spPr>
        <p:txBody>
          <a:bodyPr wrap="square" lIns="0" tIns="0" rIns="0" bIns="0" rtlCol="0">
            <a:spAutoFit/>
          </a:bodyPr>
          <a:lstStyle/>
          <a:p>
            <a:pPr algn="l"/>
            <a:endParaRPr lang="en-US" sz="2000" err="1"/>
          </a:p>
        </p:txBody>
      </p:sp>
      <p:sp>
        <p:nvSpPr>
          <p:cNvPr id="12" name="TextBox 11">
            <a:extLst>
              <a:ext uri="{FF2B5EF4-FFF2-40B4-BE49-F238E27FC236}">
                <a16:creationId xmlns:a16="http://schemas.microsoft.com/office/drawing/2014/main" id="{92F5D37A-F0F5-AD33-1BCC-EE1F52848159}"/>
              </a:ext>
            </a:extLst>
          </p:cNvPr>
          <p:cNvSpPr txBox="1"/>
          <p:nvPr/>
        </p:nvSpPr>
        <p:spPr>
          <a:xfrm>
            <a:off x="507883" y="2651820"/>
            <a:ext cx="1955079" cy="492443"/>
          </a:xfrm>
          <a:prstGeom prst="rect">
            <a:avLst/>
          </a:prstGeom>
          <a:noFill/>
        </p:spPr>
        <p:txBody>
          <a:bodyPr wrap="square" lIns="0" tIns="0" rIns="0" bIns="0" rtlCol="0">
            <a:spAutoFit/>
          </a:bodyPr>
          <a:lstStyle/>
          <a:p>
            <a:pPr algn="ctr"/>
            <a:r>
              <a:rPr lang="en-US" sz="1600" b="1" dirty="0"/>
              <a:t>Optimized training framework</a:t>
            </a:r>
          </a:p>
        </p:txBody>
      </p:sp>
      <p:sp>
        <p:nvSpPr>
          <p:cNvPr id="13" name="TextBox 12">
            <a:extLst>
              <a:ext uri="{FF2B5EF4-FFF2-40B4-BE49-F238E27FC236}">
                <a16:creationId xmlns:a16="http://schemas.microsoft.com/office/drawing/2014/main" id="{6294462A-04ED-2296-6140-E78C6D9362C9}"/>
              </a:ext>
            </a:extLst>
          </p:cNvPr>
          <p:cNvSpPr txBox="1"/>
          <p:nvPr/>
        </p:nvSpPr>
        <p:spPr>
          <a:xfrm>
            <a:off x="2832415" y="2652360"/>
            <a:ext cx="1969857" cy="246221"/>
          </a:xfrm>
          <a:prstGeom prst="rect">
            <a:avLst/>
          </a:prstGeom>
          <a:noFill/>
        </p:spPr>
        <p:txBody>
          <a:bodyPr wrap="square" lIns="0" tIns="0" rIns="0" bIns="0" rtlCol="0">
            <a:spAutoFit/>
          </a:bodyPr>
          <a:lstStyle/>
          <a:p>
            <a:pPr algn="ctr"/>
            <a:r>
              <a:rPr lang="en-US" sz="1600" b="1" dirty="0"/>
              <a:t>Up-to-date stack</a:t>
            </a:r>
          </a:p>
        </p:txBody>
      </p:sp>
      <p:sp>
        <p:nvSpPr>
          <p:cNvPr id="15" name="TextBox 14">
            <a:extLst>
              <a:ext uri="{FF2B5EF4-FFF2-40B4-BE49-F238E27FC236}">
                <a16:creationId xmlns:a16="http://schemas.microsoft.com/office/drawing/2014/main" id="{0E0671C0-8A67-38EA-DE86-2398206D2A10}"/>
              </a:ext>
            </a:extLst>
          </p:cNvPr>
          <p:cNvSpPr txBox="1"/>
          <p:nvPr/>
        </p:nvSpPr>
        <p:spPr>
          <a:xfrm>
            <a:off x="5135375" y="2606193"/>
            <a:ext cx="2011680" cy="338554"/>
          </a:xfrm>
          <a:prstGeom prst="rect">
            <a:avLst/>
          </a:prstGeom>
          <a:noFill/>
        </p:spPr>
        <p:txBody>
          <a:bodyPr wrap="square">
            <a:spAutoFit/>
          </a:bodyPr>
          <a:lstStyle/>
          <a:p>
            <a:pPr algn="ctr"/>
            <a:r>
              <a:rPr lang="en-US" sz="1600" b="1" dirty="0"/>
              <a:t>Ease of use</a:t>
            </a:r>
          </a:p>
        </p:txBody>
      </p:sp>
      <p:sp>
        <p:nvSpPr>
          <p:cNvPr id="17" name="TextBox 16">
            <a:extLst>
              <a:ext uri="{FF2B5EF4-FFF2-40B4-BE49-F238E27FC236}">
                <a16:creationId xmlns:a16="http://schemas.microsoft.com/office/drawing/2014/main" id="{FE77684D-3847-A5A9-DCB2-C762DD9861E0}"/>
              </a:ext>
            </a:extLst>
          </p:cNvPr>
          <p:cNvSpPr txBox="1"/>
          <p:nvPr/>
        </p:nvSpPr>
        <p:spPr>
          <a:xfrm>
            <a:off x="7507896" y="2606193"/>
            <a:ext cx="1968412" cy="830997"/>
          </a:xfrm>
          <a:prstGeom prst="rect">
            <a:avLst/>
          </a:prstGeom>
          <a:noFill/>
        </p:spPr>
        <p:txBody>
          <a:bodyPr wrap="square">
            <a:spAutoFit/>
          </a:bodyPr>
          <a:lstStyle/>
          <a:p>
            <a:pPr algn="ctr"/>
            <a:r>
              <a:rPr lang="en-US" sz="1600" b="1" dirty="0"/>
              <a:t>Latest training optimization technologies</a:t>
            </a:r>
          </a:p>
        </p:txBody>
      </p:sp>
      <p:sp>
        <p:nvSpPr>
          <p:cNvPr id="19" name="TextBox 18">
            <a:extLst>
              <a:ext uri="{FF2B5EF4-FFF2-40B4-BE49-F238E27FC236}">
                <a16:creationId xmlns:a16="http://schemas.microsoft.com/office/drawing/2014/main" id="{DE69F3F0-2FF8-0F30-DA59-C855CD8D25FA}"/>
              </a:ext>
            </a:extLst>
          </p:cNvPr>
          <p:cNvSpPr txBox="1"/>
          <p:nvPr/>
        </p:nvSpPr>
        <p:spPr>
          <a:xfrm>
            <a:off x="9848580" y="2610821"/>
            <a:ext cx="1945236" cy="584775"/>
          </a:xfrm>
          <a:prstGeom prst="rect">
            <a:avLst/>
          </a:prstGeom>
          <a:noFill/>
        </p:spPr>
        <p:txBody>
          <a:bodyPr wrap="square">
            <a:spAutoFit/>
          </a:bodyPr>
          <a:lstStyle/>
          <a:p>
            <a:pPr algn="ctr"/>
            <a:r>
              <a:rPr lang="en-US" sz="1600" b="1" dirty="0"/>
              <a:t>Native integration with Azure</a:t>
            </a:r>
            <a:endParaRPr lang="en-US" sz="1200" b="1" dirty="0"/>
          </a:p>
        </p:txBody>
      </p:sp>
      <p:cxnSp>
        <p:nvCxnSpPr>
          <p:cNvPr id="22" name="Straight Connector 21">
            <a:extLst>
              <a:ext uri="{FF2B5EF4-FFF2-40B4-BE49-F238E27FC236}">
                <a16:creationId xmlns:a16="http://schemas.microsoft.com/office/drawing/2014/main" id="{BCFC13B9-8D9D-D4AD-26D0-C8CAE63AD00A}"/>
              </a:ext>
            </a:extLst>
          </p:cNvPr>
          <p:cNvCxnSpPr/>
          <p:nvPr/>
        </p:nvCxnSpPr>
        <p:spPr>
          <a:xfrm>
            <a:off x="509378" y="5455655"/>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01DF8B4-1A27-CB24-D0AD-B6422207B5F7}"/>
              </a:ext>
            </a:extLst>
          </p:cNvPr>
          <p:cNvCxnSpPr/>
          <p:nvPr/>
        </p:nvCxnSpPr>
        <p:spPr>
          <a:xfrm>
            <a:off x="2821693" y="5455655"/>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9303B7-A36F-A1B8-4E13-215ACA5FF48F}"/>
              </a:ext>
            </a:extLst>
          </p:cNvPr>
          <p:cNvCxnSpPr/>
          <p:nvPr/>
        </p:nvCxnSpPr>
        <p:spPr>
          <a:xfrm>
            <a:off x="5155254" y="5449683"/>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9986D57-A4D1-31D1-0C7D-B12D6F1B397E}"/>
              </a:ext>
            </a:extLst>
          </p:cNvPr>
          <p:cNvCxnSpPr/>
          <p:nvPr/>
        </p:nvCxnSpPr>
        <p:spPr>
          <a:xfrm>
            <a:off x="7492060" y="5437183"/>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3DB257-65F3-DD67-A1AF-D293BC60E4DE}"/>
              </a:ext>
            </a:extLst>
          </p:cNvPr>
          <p:cNvCxnSpPr/>
          <p:nvPr/>
        </p:nvCxnSpPr>
        <p:spPr>
          <a:xfrm>
            <a:off x="9833754" y="5437183"/>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B94A70-60E3-1C68-7662-281A9E86EE3D}"/>
              </a:ext>
            </a:extLst>
          </p:cNvPr>
          <p:cNvCxnSpPr/>
          <p:nvPr/>
        </p:nvCxnSpPr>
        <p:spPr>
          <a:xfrm>
            <a:off x="2821693" y="2069170"/>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F5D765-8141-6694-F6E8-4F5C2DF04D05}"/>
              </a:ext>
            </a:extLst>
          </p:cNvPr>
          <p:cNvCxnSpPr/>
          <p:nvPr/>
        </p:nvCxnSpPr>
        <p:spPr>
          <a:xfrm>
            <a:off x="5155254" y="2056670"/>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666948-B6CA-271D-6B08-A8ED5293958A}"/>
              </a:ext>
            </a:extLst>
          </p:cNvPr>
          <p:cNvCxnSpPr/>
          <p:nvPr/>
        </p:nvCxnSpPr>
        <p:spPr>
          <a:xfrm>
            <a:off x="7504095" y="2056670"/>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31C25C-D8CF-261C-BBB5-A106F33BA393}"/>
              </a:ext>
            </a:extLst>
          </p:cNvPr>
          <p:cNvCxnSpPr/>
          <p:nvPr/>
        </p:nvCxnSpPr>
        <p:spPr>
          <a:xfrm>
            <a:off x="9824516" y="2056670"/>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6C875DA-AE6B-2480-4A6A-AD6A8688F338}"/>
              </a:ext>
            </a:extLst>
          </p:cNvPr>
          <p:cNvGrpSpPr/>
          <p:nvPr/>
        </p:nvGrpSpPr>
        <p:grpSpPr>
          <a:xfrm>
            <a:off x="3362166" y="1693395"/>
            <a:ext cx="914400" cy="765482"/>
            <a:chOff x="5155254" y="1138183"/>
            <a:chExt cx="914400" cy="765482"/>
          </a:xfrm>
        </p:grpSpPr>
        <p:sp>
          <p:nvSpPr>
            <p:cNvPr id="41" name="Hexagon 40">
              <a:extLst>
                <a:ext uri="{FF2B5EF4-FFF2-40B4-BE49-F238E27FC236}">
                  <a16:creationId xmlns:a16="http://schemas.microsoft.com/office/drawing/2014/main" id="{1C50401E-0920-6DE5-62BA-454870685CB6}"/>
                </a:ext>
              </a:extLst>
            </p:cNvPr>
            <p:cNvSpPr/>
            <p:nvPr/>
          </p:nvSpPr>
          <p:spPr>
            <a:xfrm>
              <a:off x="5155254" y="1138183"/>
              <a:ext cx="841231" cy="76548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B3898265-9531-97B5-F209-F4392037B2A4}"/>
                </a:ext>
              </a:extLst>
            </p:cNvPr>
            <p:cNvSpPr/>
            <p:nvPr/>
          </p:nvSpPr>
          <p:spPr>
            <a:xfrm>
              <a:off x="5228423" y="1138183"/>
              <a:ext cx="841231" cy="765482"/>
            </a:xfrm>
            <a:prstGeom prst="hexagon">
              <a:avLst/>
            </a:prstGeom>
            <a:solidFill>
              <a:schemeClr val="bg1"/>
            </a:solidFill>
            <a:ln w="6350">
              <a:noFill/>
            </a:ln>
            <a:effectLst>
              <a:outerShdw blurRad="25400" dist="508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94" name="Straight Connector 93">
            <a:extLst>
              <a:ext uri="{FF2B5EF4-FFF2-40B4-BE49-F238E27FC236}">
                <a16:creationId xmlns:a16="http://schemas.microsoft.com/office/drawing/2014/main" id="{A0A95675-1A74-F1AC-D36D-619F6DD6146E}"/>
              </a:ext>
            </a:extLst>
          </p:cNvPr>
          <p:cNvCxnSpPr/>
          <p:nvPr/>
        </p:nvCxnSpPr>
        <p:spPr>
          <a:xfrm>
            <a:off x="517887" y="2070017"/>
            <a:ext cx="198424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F1C6561C-2954-3223-9B01-3D810B6EC60B}"/>
              </a:ext>
            </a:extLst>
          </p:cNvPr>
          <p:cNvGrpSpPr/>
          <p:nvPr/>
        </p:nvGrpSpPr>
        <p:grpSpPr>
          <a:xfrm>
            <a:off x="1023215" y="1684197"/>
            <a:ext cx="914400" cy="765482"/>
            <a:chOff x="5155254" y="1138183"/>
            <a:chExt cx="914400" cy="765482"/>
          </a:xfrm>
        </p:grpSpPr>
        <p:sp>
          <p:nvSpPr>
            <p:cNvPr id="97" name="Hexagon 96">
              <a:extLst>
                <a:ext uri="{FF2B5EF4-FFF2-40B4-BE49-F238E27FC236}">
                  <a16:creationId xmlns:a16="http://schemas.microsoft.com/office/drawing/2014/main" id="{64FD343A-F903-66C5-BA4A-7C7593BF6A4A}"/>
                </a:ext>
              </a:extLst>
            </p:cNvPr>
            <p:cNvSpPr/>
            <p:nvPr/>
          </p:nvSpPr>
          <p:spPr>
            <a:xfrm>
              <a:off x="5155254" y="1138183"/>
              <a:ext cx="841231" cy="76548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sp>
          <p:nvSpPr>
            <p:cNvPr id="98" name="Hexagon 97">
              <a:extLst>
                <a:ext uri="{FF2B5EF4-FFF2-40B4-BE49-F238E27FC236}">
                  <a16:creationId xmlns:a16="http://schemas.microsoft.com/office/drawing/2014/main" id="{2FA95B3A-0FD8-12D7-474C-5D0EEABB5897}"/>
                </a:ext>
              </a:extLst>
            </p:cNvPr>
            <p:cNvSpPr/>
            <p:nvPr/>
          </p:nvSpPr>
          <p:spPr>
            <a:xfrm>
              <a:off x="5228423" y="1138183"/>
              <a:ext cx="841231" cy="765482"/>
            </a:xfrm>
            <a:prstGeom prst="hexagon">
              <a:avLst/>
            </a:prstGeom>
            <a:solidFill>
              <a:schemeClr val="bg1"/>
            </a:solidFill>
            <a:ln w="6350">
              <a:noFill/>
            </a:ln>
            <a:effectLst>
              <a:outerShdw blurRad="25400" dist="508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B0E329C-646C-4266-A9E5-9F70DD57BD07}"/>
              </a:ext>
            </a:extLst>
          </p:cNvPr>
          <p:cNvGrpSpPr/>
          <p:nvPr/>
        </p:nvGrpSpPr>
        <p:grpSpPr>
          <a:xfrm>
            <a:off x="5696030" y="1681965"/>
            <a:ext cx="914400" cy="765482"/>
            <a:chOff x="5155254" y="1138183"/>
            <a:chExt cx="914400" cy="765482"/>
          </a:xfrm>
        </p:grpSpPr>
        <p:sp>
          <p:nvSpPr>
            <p:cNvPr id="100" name="Hexagon 99">
              <a:extLst>
                <a:ext uri="{FF2B5EF4-FFF2-40B4-BE49-F238E27FC236}">
                  <a16:creationId xmlns:a16="http://schemas.microsoft.com/office/drawing/2014/main" id="{53558ECC-1E9A-6736-4F91-D9E6CBCD13EC}"/>
                </a:ext>
              </a:extLst>
            </p:cNvPr>
            <p:cNvSpPr/>
            <p:nvPr/>
          </p:nvSpPr>
          <p:spPr>
            <a:xfrm>
              <a:off x="5155254" y="1138183"/>
              <a:ext cx="841231" cy="76548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sp>
          <p:nvSpPr>
            <p:cNvPr id="101" name="Hexagon 100">
              <a:extLst>
                <a:ext uri="{FF2B5EF4-FFF2-40B4-BE49-F238E27FC236}">
                  <a16:creationId xmlns:a16="http://schemas.microsoft.com/office/drawing/2014/main" id="{CAD45F62-360E-49C7-CD49-971B735685C3}"/>
                </a:ext>
              </a:extLst>
            </p:cNvPr>
            <p:cNvSpPr/>
            <p:nvPr/>
          </p:nvSpPr>
          <p:spPr>
            <a:xfrm>
              <a:off x="5228423" y="1138183"/>
              <a:ext cx="841231" cy="765482"/>
            </a:xfrm>
            <a:prstGeom prst="hexagon">
              <a:avLst/>
            </a:prstGeom>
            <a:solidFill>
              <a:schemeClr val="bg1"/>
            </a:solidFill>
            <a:ln w="6350">
              <a:noFill/>
            </a:ln>
            <a:effectLst>
              <a:outerShdw blurRad="25400" dist="508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EB765204-0681-DD74-A02B-46F6B466D396}"/>
              </a:ext>
            </a:extLst>
          </p:cNvPr>
          <p:cNvGrpSpPr/>
          <p:nvPr/>
        </p:nvGrpSpPr>
        <p:grpSpPr>
          <a:xfrm>
            <a:off x="7992482" y="1693395"/>
            <a:ext cx="914400" cy="765482"/>
            <a:chOff x="5155254" y="1138183"/>
            <a:chExt cx="914400" cy="765482"/>
          </a:xfrm>
        </p:grpSpPr>
        <p:sp>
          <p:nvSpPr>
            <p:cNvPr id="103" name="Hexagon 102">
              <a:extLst>
                <a:ext uri="{FF2B5EF4-FFF2-40B4-BE49-F238E27FC236}">
                  <a16:creationId xmlns:a16="http://schemas.microsoft.com/office/drawing/2014/main" id="{0A8B71D7-EA8B-405C-54E4-291113389E65}"/>
                </a:ext>
              </a:extLst>
            </p:cNvPr>
            <p:cNvSpPr/>
            <p:nvPr/>
          </p:nvSpPr>
          <p:spPr>
            <a:xfrm>
              <a:off x="5155254" y="1138183"/>
              <a:ext cx="841231" cy="76548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sp>
          <p:nvSpPr>
            <p:cNvPr id="104" name="Hexagon 103">
              <a:extLst>
                <a:ext uri="{FF2B5EF4-FFF2-40B4-BE49-F238E27FC236}">
                  <a16:creationId xmlns:a16="http://schemas.microsoft.com/office/drawing/2014/main" id="{11186FA0-B888-ADCA-AB3F-FC3E2D26D6DC}"/>
                </a:ext>
              </a:extLst>
            </p:cNvPr>
            <p:cNvSpPr/>
            <p:nvPr/>
          </p:nvSpPr>
          <p:spPr>
            <a:xfrm>
              <a:off x="5228423" y="1138183"/>
              <a:ext cx="841231" cy="765482"/>
            </a:xfrm>
            <a:prstGeom prst="hexagon">
              <a:avLst/>
            </a:prstGeom>
            <a:solidFill>
              <a:schemeClr val="bg1"/>
            </a:solidFill>
            <a:ln w="6350">
              <a:noFill/>
            </a:ln>
            <a:effectLst>
              <a:outerShdw blurRad="25400" dist="508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0AB795DC-2E39-C3F7-4693-B3E56B3F499A}"/>
              </a:ext>
            </a:extLst>
          </p:cNvPr>
          <p:cNvGrpSpPr/>
          <p:nvPr/>
        </p:nvGrpSpPr>
        <p:grpSpPr>
          <a:xfrm>
            <a:off x="10343608" y="1681965"/>
            <a:ext cx="914400" cy="765482"/>
            <a:chOff x="5155254" y="1138183"/>
            <a:chExt cx="914400" cy="765482"/>
          </a:xfrm>
        </p:grpSpPr>
        <p:sp>
          <p:nvSpPr>
            <p:cNvPr id="106" name="Hexagon 105">
              <a:extLst>
                <a:ext uri="{FF2B5EF4-FFF2-40B4-BE49-F238E27FC236}">
                  <a16:creationId xmlns:a16="http://schemas.microsoft.com/office/drawing/2014/main" id="{D5D1A860-0364-A009-EFBE-C4224387C1BA}"/>
                </a:ext>
              </a:extLst>
            </p:cNvPr>
            <p:cNvSpPr/>
            <p:nvPr/>
          </p:nvSpPr>
          <p:spPr>
            <a:xfrm>
              <a:off x="5155254" y="1138183"/>
              <a:ext cx="841231" cy="76548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sp>
          <p:nvSpPr>
            <p:cNvPr id="107" name="Hexagon 106">
              <a:extLst>
                <a:ext uri="{FF2B5EF4-FFF2-40B4-BE49-F238E27FC236}">
                  <a16:creationId xmlns:a16="http://schemas.microsoft.com/office/drawing/2014/main" id="{9D492828-E7BC-A113-2D7B-47D763C6CBD0}"/>
                </a:ext>
              </a:extLst>
            </p:cNvPr>
            <p:cNvSpPr/>
            <p:nvPr/>
          </p:nvSpPr>
          <p:spPr>
            <a:xfrm>
              <a:off x="5228423" y="1138183"/>
              <a:ext cx="841231" cy="765482"/>
            </a:xfrm>
            <a:prstGeom prst="hexagon">
              <a:avLst/>
            </a:prstGeom>
            <a:solidFill>
              <a:schemeClr val="bg1"/>
            </a:solidFill>
            <a:ln w="6350">
              <a:noFill/>
            </a:ln>
            <a:effectLst>
              <a:outerShdw blurRad="25400" dist="508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174"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8" name="Group 107" descr="component solutions">
            <a:extLst>
              <a:ext uri="{FF2B5EF4-FFF2-40B4-BE49-F238E27FC236}">
                <a16:creationId xmlns:a16="http://schemas.microsoft.com/office/drawing/2014/main" id="{F100BF50-6466-1F04-D1E7-3BAB5D2055F3}"/>
              </a:ext>
            </a:extLst>
          </p:cNvPr>
          <p:cNvGrpSpPr/>
          <p:nvPr/>
        </p:nvGrpSpPr>
        <p:grpSpPr>
          <a:xfrm>
            <a:off x="1212014" y="1828070"/>
            <a:ext cx="548640" cy="457200"/>
            <a:chOff x="-774701" y="4865688"/>
            <a:chExt cx="473075" cy="331788"/>
          </a:xfrm>
        </p:grpSpPr>
        <p:sp>
          <p:nvSpPr>
            <p:cNvPr id="109" name="Rectangle 932">
              <a:extLst>
                <a:ext uri="{FF2B5EF4-FFF2-40B4-BE49-F238E27FC236}">
                  <a16:creationId xmlns:a16="http://schemas.microsoft.com/office/drawing/2014/main" id="{851A2DFD-1C0B-1FCB-DCE1-E7BC1591D54E}"/>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0" name="Freeform 933">
              <a:extLst>
                <a:ext uri="{FF2B5EF4-FFF2-40B4-BE49-F238E27FC236}">
                  <a16:creationId xmlns:a16="http://schemas.microsoft.com/office/drawing/2014/main" id="{E5D03392-E270-BAB6-2B02-48C6A7609EB1}"/>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1" name="Freeform 934">
              <a:extLst>
                <a:ext uri="{FF2B5EF4-FFF2-40B4-BE49-F238E27FC236}">
                  <a16:creationId xmlns:a16="http://schemas.microsoft.com/office/drawing/2014/main" id="{83999D01-D0E0-032C-6D8E-1D59F860936A}"/>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2" name="Rectangle 935">
              <a:extLst>
                <a:ext uri="{FF2B5EF4-FFF2-40B4-BE49-F238E27FC236}">
                  <a16:creationId xmlns:a16="http://schemas.microsoft.com/office/drawing/2014/main" id="{CF961D03-47AD-BA72-4D38-F091277A1190}"/>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3" name="Rectangle 936">
              <a:extLst>
                <a:ext uri="{FF2B5EF4-FFF2-40B4-BE49-F238E27FC236}">
                  <a16:creationId xmlns:a16="http://schemas.microsoft.com/office/drawing/2014/main" id="{9050F08B-D3BC-D054-FEC4-C3CBB9713252}"/>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4" name="Rectangle 937">
              <a:extLst>
                <a:ext uri="{FF2B5EF4-FFF2-40B4-BE49-F238E27FC236}">
                  <a16:creationId xmlns:a16="http://schemas.microsoft.com/office/drawing/2014/main" id="{DF4298C5-2D10-0348-D046-54AEEBEA8943}"/>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5" name="Oval 938">
              <a:extLst>
                <a:ext uri="{FF2B5EF4-FFF2-40B4-BE49-F238E27FC236}">
                  <a16:creationId xmlns:a16="http://schemas.microsoft.com/office/drawing/2014/main" id="{3328116E-B2BA-6ED7-1C90-F839DA68E168}"/>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6" name="Rectangle 939">
              <a:extLst>
                <a:ext uri="{FF2B5EF4-FFF2-40B4-BE49-F238E27FC236}">
                  <a16:creationId xmlns:a16="http://schemas.microsoft.com/office/drawing/2014/main" id="{681F2BC9-A6A5-A604-C79C-6926FE3DA22B}"/>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7" name="Oval 940">
              <a:extLst>
                <a:ext uri="{FF2B5EF4-FFF2-40B4-BE49-F238E27FC236}">
                  <a16:creationId xmlns:a16="http://schemas.microsoft.com/office/drawing/2014/main" id="{7176C01F-6AB8-D169-CAEC-00BF91771F93}"/>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8" name="Oval 941">
              <a:extLst>
                <a:ext uri="{FF2B5EF4-FFF2-40B4-BE49-F238E27FC236}">
                  <a16:creationId xmlns:a16="http://schemas.microsoft.com/office/drawing/2014/main" id="{F3B1FCED-F494-1781-FAB8-287141D26790}"/>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9" name="Oval 942">
              <a:extLst>
                <a:ext uri="{FF2B5EF4-FFF2-40B4-BE49-F238E27FC236}">
                  <a16:creationId xmlns:a16="http://schemas.microsoft.com/office/drawing/2014/main" id="{C0A48D46-B054-7948-5053-40ECC72259C9}"/>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0" name="Rectangle 943">
              <a:extLst>
                <a:ext uri="{FF2B5EF4-FFF2-40B4-BE49-F238E27FC236}">
                  <a16:creationId xmlns:a16="http://schemas.microsoft.com/office/drawing/2014/main" id="{9B082E46-0B8E-1141-0F58-C3E4CC332BBE}"/>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1" name="Rectangle 944" descr="component solutions">
              <a:extLst>
                <a:ext uri="{FF2B5EF4-FFF2-40B4-BE49-F238E27FC236}">
                  <a16:creationId xmlns:a16="http://schemas.microsoft.com/office/drawing/2014/main" id="{5066FD91-FE75-1A74-9F4E-14B9FA1577BD}"/>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2" name="Freeform 945">
              <a:extLst>
                <a:ext uri="{FF2B5EF4-FFF2-40B4-BE49-F238E27FC236}">
                  <a16:creationId xmlns:a16="http://schemas.microsoft.com/office/drawing/2014/main" id="{DC5FBA84-9570-77E0-ECBF-3E0B8A19FE80}"/>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3" name="Freeform 946">
              <a:extLst>
                <a:ext uri="{FF2B5EF4-FFF2-40B4-BE49-F238E27FC236}">
                  <a16:creationId xmlns:a16="http://schemas.microsoft.com/office/drawing/2014/main" id="{B9193ED1-6D2A-6EDD-4982-990A6F98F29E}"/>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4" name="Freeform 947">
              <a:extLst>
                <a:ext uri="{FF2B5EF4-FFF2-40B4-BE49-F238E27FC236}">
                  <a16:creationId xmlns:a16="http://schemas.microsoft.com/office/drawing/2014/main" id="{B456C66D-46F5-2E56-2E3D-6CCEA4A7AC54}"/>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25" name="Group 124">
            <a:extLst>
              <a:ext uri="{FF2B5EF4-FFF2-40B4-BE49-F238E27FC236}">
                <a16:creationId xmlns:a16="http://schemas.microsoft.com/office/drawing/2014/main" id="{1BF0ED74-E52D-5E1D-1093-971C03EF362C}"/>
              </a:ext>
            </a:extLst>
          </p:cNvPr>
          <p:cNvGrpSpPr/>
          <p:nvPr/>
        </p:nvGrpSpPr>
        <p:grpSpPr>
          <a:xfrm>
            <a:off x="5948688" y="1820308"/>
            <a:ext cx="457200" cy="457200"/>
            <a:chOff x="9064922" y="1223577"/>
            <a:chExt cx="372228" cy="372226"/>
          </a:xfrm>
        </p:grpSpPr>
        <p:sp>
          <p:nvSpPr>
            <p:cNvPr id="126" name="Freeform: Shape 125">
              <a:extLst>
                <a:ext uri="{FF2B5EF4-FFF2-40B4-BE49-F238E27FC236}">
                  <a16:creationId xmlns:a16="http://schemas.microsoft.com/office/drawing/2014/main" id="{6A514353-D9B9-568B-4DC0-2BCFBDCAF2DF}"/>
                </a:ext>
              </a:extLst>
            </p:cNvPr>
            <p:cNvSpPr/>
            <p:nvPr/>
          </p:nvSpPr>
          <p:spPr>
            <a:xfrm>
              <a:off x="9064922" y="1223577"/>
              <a:ext cx="372228" cy="372226"/>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6350" cap="flat">
              <a:noFill/>
              <a:prstDash val="solid"/>
              <a:miter/>
            </a:ln>
          </p:spPr>
          <p:txBody>
            <a:bodyPr rtlCol="0" anchor="ctr"/>
            <a:lstStyle/>
            <a:p>
              <a:pPr marL="0" marR="0" lvl="0" indent="0" algn="l" defTabSz="914367" rtl="0" eaLnBrk="1" fontAlgn="auto" latinLnBrk="0" hangingPunct="1">
                <a:spcBef>
                  <a:spcPts val="0"/>
                </a:spcBef>
                <a:spcAft>
                  <a:spcPts val="0"/>
                </a:spcAft>
                <a:buClrTx/>
                <a:buSzTx/>
                <a:buFontTx/>
                <a:buNone/>
                <a:tabLst/>
                <a:defRPr/>
              </a:pPr>
              <a:endParaRPr kumimoji="0" lang="en-US" b="0" i="0" u="none" strike="noStrike" kern="1200" cap="none"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0E884F7-0768-FCBF-6186-AAA05384CB3F}"/>
                </a:ext>
              </a:extLst>
            </p:cNvPr>
            <p:cNvSpPr/>
            <p:nvPr/>
          </p:nvSpPr>
          <p:spPr>
            <a:xfrm>
              <a:off x="9075756" y="1324358"/>
              <a:ext cx="259784" cy="259783"/>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6350" cap="flat">
              <a:noFill/>
              <a:prstDash val="solid"/>
              <a:miter/>
            </a:ln>
          </p:spPr>
          <p:txBody>
            <a:bodyPr rtlCol="0" anchor="ctr"/>
            <a:lstStyle/>
            <a:p>
              <a:pPr marL="0" marR="0" lvl="0" indent="0" algn="l" defTabSz="914367" rtl="0" eaLnBrk="1" fontAlgn="auto" latinLnBrk="0" hangingPunct="1">
                <a:spcBef>
                  <a:spcPts val="0"/>
                </a:spcBef>
                <a:spcAft>
                  <a:spcPts val="0"/>
                </a:spcAft>
                <a:buClrTx/>
                <a:buSzTx/>
                <a:buFontTx/>
                <a:buNone/>
                <a:tabLst/>
                <a:defRPr/>
              </a:pPr>
              <a:endParaRPr kumimoji="0" lang="en-US" b="0" i="0" u="none" strike="noStrike" kern="1200" cap="none" normalizeH="0" baseline="0" noProof="0">
                <a:ln>
                  <a:noFill/>
                </a:ln>
                <a:solidFill>
                  <a:srgbClr val="FFFFFF"/>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6C40920A-DEAE-9294-5B27-E671795972A0}"/>
              </a:ext>
            </a:extLst>
          </p:cNvPr>
          <p:cNvGrpSpPr/>
          <p:nvPr/>
        </p:nvGrpSpPr>
        <p:grpSpPr>
          <a:xfrm>
            <a:off x="3675518" y="1836106"/>
            <a:ext cx="365760" cy="457200"/>
            <a:chOff x="7734666" y="2737479"/>
            <a:chExt cx="238695" cy="259653"/>
          </a:xfrm>
        </p:grpSpPr>
        <p:sp>
          <p:nvSpPr>
            <p:cNvPr id="129" name="Freeform 5">
              <a:extLst>
                <a:ext uri="{FF2B5EF4-FFF2-40B4-BE49-F238E27FC236}">
                  <a16:creationId xmlns:a16="http://schemas.microsoft.com/office/drawing/2014/main" id="{D457A982-593D-64CA-28FC-C8EA0F8AC497}"/>
                </a:ext>
              </a:extLst>
            </p:cNvPr>
            <p:cNvSpPr>
              <a:spLocks/>
            </p:cNvSpPr>
            <p:nvPr/>
          </p:nvSpPr>
          <p:spPr bwMode="auto">
            <a:xfrm>
              <a:off x="7739222" y="2740214"/>
              <a:ext cx="227763" cy="81994"/>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6">
              <a:extLst>
                <a:ext uri="{FF2B5EF4-FFF2-40B4-BE49-F238E27FC236}">
                  <a16:creationId xmlns:a16="http://schemas.microsoft.com/office/drawing/2014/main" id="{32F43599-D478-674E-A7D7-B4C1B737276E}"/>
                </a:ext>
              </a:extLst>
            </p:cNvPr>
            <p:cNvSpPr>
              <a:spLocks noEditPoints="1"/>
            </p:cNvSpPr>
            <p:nvPr/>
          </p:nvSpPr>
          <p:spPr bwMode="auto">
            <a:xfrm>
              <a:off x="7734666" y="2737479"/>
              <a:ext cx="238695" cy="119347"/>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7">
              <a:extLst>
                <a:ext uri="{FF2B5EF4-FFF2-40B4-BE49-F238E27FC236}">
                  <a16:creationId xmlns:a16="http://schemas.microsoft.com/office/drawing/2014/main" id="{DB529335-190B-2CEF-1DD9-4C688BED0132}"/>
                </a:ext>
              </a:extLst>
            </p:cNvPr>
            <p:cNvSpPr>
              <a:spLocks/>
            </p:cNvSpPr>
            <p:nvPr/>
          </p:nvSpPr>
          <p:spPr bwMode="auto">
            <a:xfrm>
              <a:off x="7734666" y="2843161"/>
              <a:ext cx="238695" cy="85639"/>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8">
              <a:extLst>
                <a:ext uri="{FF2B5EF4-FFF2-40B4-BE49-F238E27FC236}">
                  <a16:creationId xmlns:a16="http://schemas.microsoft.com/office/drawing/2014/main" id="{3862F838-39B7-A11F-889C-4C94400090AC}"/>
                </a:ext>
              </a:extLst>
            </p:cNvPr>
            <p:cNvSpPr>
              <a:spLocks/>
            </p:cNvSpPr>
            <p:nvPr/>
          </p:nvSpPr>
          <p:spPr bwMode="auto">
            <a:xfrm>
              <a:off x="7734666" y="2915138"/>
              <a:ext cx="238695" cy="81994"/>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1" name="data2" descr="data">
            <a:extLst>
              <a:ext uri="{FF2B5EF4-FFF2-40B4-BE49-F238E27FC236}">
                <a16:creationId xmlns:a16="http://schemas.microsoft.com/office/drawing/2014/main" id="{6996550B-D9C4-AB54-42EE-472249178562}"/>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flipH="1">
            <a:off x="8258133" y="1847536"/>
            <a:ext cx="457200" cy="457200"/>
          </a:xfrm>
          <a:prstGeom prst="rect">
            <a:avLst/>
          </a:prstGeom>
        </p:spPr>
      </p:pic>
      <p:pic>
        <p:nvPicPr>
          <p:cNvPr id="152" name="Graphic 151">
            <a:extLst>
              <a:ext uri="{FF2B5EF4-FFF2-40B4-BE49-F238E27FC236}">
                <a16:creationId xmlns:a16="http://schemas.microsoft.com/office/drawing/2014/main" id="{F6A0FC79-9978-139A-13A4-318BA4628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93672" y="1831211"/>
            <a:ext cx="503236" cy="457200"/>
          </a:xfrm>
          <a:prstGeom prst="rect">
            <a:avLst/>
          </a:prstGeom>
        </p:spPr>
      </p:pic>
      <p:sp>
        <p:nvSpPr>
          <p:cNvPr id="5" name="TextBox 4">
            <a:extLst>
              <a:ext uri="{FF2B5EF4-FFF2-40B4-BE49-F238E27FC236}">
                <a16:creationId xmlns:a16="http://schemas.microsoft.com/office/drawing/2014/main" id="{8BE526C6-A964-F00A-2BF3-E229D97D8AC5}"/>
              </a:ext>
            </a:extLst>
          </p:cNvPr>
          <p:cNvSpPr txBox="1"/>
          <p:nvPr/>
        </p:nvSpPr>
        <p:spPr>
          <a:xfrm>
            <a:off x="2829402" y="3593976"/>
            <a:ext cx="1975509" cy="984885"/>
          </a:xfrm>
          <a:prstGeom prst="rect">
            <a:avLst/>
          </a:prstGeom>
          <a:noFill/>
        </p:spPr>
        <p:txBody>
          <a:bodyPr wrap="square" lIns="0" tIns="0" rIns="0" bIns="0" rtlCol="0">
            <a:spAutoFit/>
          </a:bodyPr>
          <a:lstStyle/>
          <a:p>
            <a:pPr algn="ctr"/>
            <a:r>
              <a:rPr lang="en-US" sz="1600" dirty="0"/>
              <a:t>Latest compatible versions of Ubuntu, Python, PyTorch, </a:t>
            </a:r>
            <a:r>
              <a:rPr lang="en-US" sz="1600" dirty="0" err="1"/>
              <a:t>Cuda</a:t>
            </a:r>
            <a:r>
              <a:rPr lang="en-US" sz="1600" dirty="0"/>
              <a:t>\</a:t>
            </a:r>
            <a:r>
              <a:rPr lang="en-US" sz="1600" dirty="0" err="1"/>
              <a:t>ROCm</a:t>
            </a:r>
            <a:r>
              <a:rPr lang="en-US" sz="1600" dirty="0"/>
              <a:t>, etc.</a:t>
            </a:r>
          </a:p>
        </p:txBody>
      </p:sp>
      <p:sp>
        <p:nvSpPr>
          <p:cNvPr id="6" name="TextBox 5">
            <a:extLst>
              <a:ext uri="{FF2B5EF4-FFF2-40B4-BE49-F238E27FC236}">
                <a16:creationId xmlns:a16="http://schemas.microsoft.com/office/drawing/2014/main" id="{AF2DE2A2-8BE7-A5DC-7EA0-00702D55165E}"/>
              </a:ext>
            </a:extLst>
          </p:cNvPr>
          <p:cNvSpPr txBox="1"/>
          <p:nvPr/>
        </p:nvSpPr>
        <p:spPr>
          <a:xfrm>
            <a:off x="5148407" y="3610808"/>
            <a:ext cx="2004128" cy="1723549"/>
          </a:xfrm>
          <a:prstGeom prst="rect">
            <a:avLst/>
          </a:prstGeom>
          <a:noFill/>
        </p:spPr>
        <p:txBody>
          <a:bodyPr wrap="square" lIns="0" tIns="0" rIns="0" bIns="0" rtlCol="0">
            <a:spAutoFit/>
          </a:bodyPr>
          <a:lstStyle/>
          <a:p>
            <a:pPr algn="ctr"/>
            <a:r>
              <a:rPr lang="en-US" sz="1600" dirty="0"/>
              <a:t>Installed and validated against dozens of Microsoft workloads to reduce setup costs and accelerate time to value.</a:t>
            </a:r>
          </a:p>
        </p:txBody>
      </p:sp>
      <p:sp>
        <p:nvSpPr>
          <p:cNvPr id="7" name="TextBox 6">
            <a:extLst>
              <a:ext uri="{FF2B5EF4-FFF2-40B4-BE49-F238E27FC236}">
                <a16:creationId xmlns:a16="http://schemas.microsoft.com/office/drawing/2014/main" id="{4DE6488D-DED5-F366-39B0-15F9CDBC0086}"/>
              </a:ext>
            </a:extLst>
          </p:cNvPr>
          <p:cNvSpPr txBox="1"/>
          <p:nvPr/>
        </p:nvSpPr>
        <p:spPr>
          <a:xfrm>
            <a:off x="7504095" y="3617135"/>
            <a:ext cx="1972213" cy="984885"/>
          </a:xfrm>
          <a:prstGeom prst="rect">
            <a:avLst/>
          </a:prstGeom>
          <a:noFill/>
        </p:spPr>
        <p:txBody>
          <a:bodyPr wrap="square" lIns="0" tIns="0" rIns="0" bIns="0" rtlCol="0">
            <a:spAutoFit/>
          </a:bodyPr>
          <a:lstStyle/>
          <a:p>
            <a:pPr algn="ctr"/>
            <a:r>
              <a:rPr lang="en-US" sz="1600" dirty="0"/>
              <a:t>ONNX Runtime, ORT </a:t>
            </a:r>
            <a:r>
              <a:rPr lang="en-US" sz="1600" dirty="0" err="1"/>
              <a:t>MoE</a:t>
            </a:r>
            <a:r>
              <a:rPr lang="en-US" sz="1600" dirty="0"/>
              <a:t>, DeepSpeed, Nebula, MSCCL, and others.</a:t>
            </a:r>
          </a:p>
        </p:txBody>
      </p:sp>
      <p:sp>
        <p:nvSpPr>
          <p:cNvPr id="14" name="TextBox 13">
            <a:extLst>
              <a:ext uri="{FF2B5EF4-FFF2-40B4-BE49-F238E27FC236}">
                <a16:creationId xmlns:a16="http://schemas.microsoft.com/office/drawing/2014/main" id="{15F9879D-71C8-FBE5-6F87-1A31F2B103EA}"/>
              </a:ext>
            </a:extLst>
          </p:cNvPr>
          <p:cNvSpPr txBox="1"/>
          <p:nvPr/>
        </p:nvSpPr>
        <p:spPr>
          <a:xfrm>
            <a:off x="539442" y="3607717"/>
            <a:ext cx="1930792" cy="984885"/>
          </a:xfrm>
          <a:prstGeom prst="rect">
            <a:avLst/>
          </a:prstGeom>
          <a:noFill/>
        </p:spPr>
        <p:txBody>
          <a:bodyPr wrap="square" lIns="0" tIns="0" rIns="0" bIns="0" rtlCol="0">
            <a:spAutoFit/>
          </a:bodyPr>
          <a:lstStyle/>
          <a:p>
            <a:pPr algn="ctr"/>
            <a:r>
              <a:rPr lang="en-US" sz="1600" dirty="0"/>
              <a:t>Set up, develop, and accelerate PyTorch models on large workloads</a:t>
            </a:r>
          </a:p>
        </p:txBody>
      </p:sp>
      <p:sp>
        <p:nvSpPr>
          <p:cNvPr id="16" name="TextBox 15">
            <a:extLst>
              <a:ext uri="{FF2B5EF4-FFF2-40B4-BE49-F238E27FC236}">
                <a16:creationId xmlns:a16="http://schemas.microsoft.com/office/drawing/2014/main" id="{D003A1C5-6CE4-6AFA-2521-208657895EE9}"/>
              </a:ext>
            </a:extLst>
          </p:cNvPr>
          <p:cNvSpPr txBox="1"/>
          <p:nvPr/>
        </p:nvSpPr>
        <p:spPr>
          <a:xfrm>
            <a:off x="9844022" y="3607716"/>
            <a:ext cx="1945236" cy="738664"/>
          </a:xfrm>
          <a:prstGeom prst="rect">
            <a:avLst/>
          </a:prstGeom>
          <a:noFill/>
        </p:spPr>
        <p:txBody>
          <a:bodyPr wrap="square" lIns="0" tIns="0" rIns="0" bIns="0" rtlCol="0">
            <a:spAutoFit/>
          </a:bodyPr>
          <a:lstStyle/>
          <a:p>
            <a:pPr algn="ctr"/>
            <a:r>
              <a:rPr lang="en-US" sz="1600" dirty="0"/>
              <a:t>Monitoring, Deployments,</a:t>
            </a:r>
          </a:p>
          <a:p>
            <a:pPr algn="ctr"/>
            <a:r>
              <a:rPr lang="en-US" sz="1600" dirty="0"/>
              <a:t>Customer support</a:t>
            </a:r>
          </a:p>
        </p:txBody>
      </p:sp>
    </p:spTree>
    <p:extLst>
      <p:ext uri="{BB962C8B-B14F-4D97-AF65-F5344CB8AC3E}">
        <p14:creationId xmlns:p14="http://schemas.microsoft.com/office/powerpoint/2010/main" val="24245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3D25BC7-2902-A824-82A2-54B6ED995B64}"/>
              </a:ext>
              <a:ext uri="{C183D7F6-B498-43B3-948B-1728B52AA6E4}">
                <adec:decorative xmlns:adec="http://schemas.microsoft.com/office/drawing/2017/decorative" val="1"/>
              </a:ext>
            </a:extLst>
          </p:cNvPr>
          <p:cNvPicPr>
            <a:picLocks noGrp="1" noChangeAspect="1"/>
          </p:cNvPicPr>
          <p:nvPr>
            <p:ph type="pic" sz="quarter" idx="24"/>
          </p:nvPr>
        </p:nvPicPr>
        <p:blipFill>
          <a:blip r:embed="rId3"/>
          <a:srcRect t="546" b="546"/>
          <a:stretch>
            <a:fillRect/>
          </a:stretch>
        </p:blipFill>
        <p:spPr>
          <a:xfrm>
            <a:off x="2883738" y="136525"/>
            <a:ext cx="9235440" cy="3292475"/>
          </a:xfrm>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latin typeface="Segoe UI"/>
                <a:cs typeface="Segoe UI"/>
              </a:rPr>
              <a:t>“With Azure Machine Learning and Azure Container for Pytorch we are cutting training time significantly while reducing costs by leveraging low priority compute”</a:t>
            </a:r>
            <a:endParaRPr lang="en-US" sz="1800">
              <a:effectLst/>
              <a:latin typeface="Times New Roman" panose="02020603050405020304" pitchFamily="18" charset="0"/>
              <a:ea typeface="Times New Roman" panose="02020603050405020304" pitchFamily="18" charset="0"/>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70821" y="4358240"/>
            <a:ext cx="8643841" cy="273511"/>
          </a:xfrm>
        </p:spPr>
        <p:txBody>
          <a:bodyPr lIns="0" tIns="0" rIns="0" bIns="0" anchor="t"/>
          <a:lstStyle/>
          <a:p>
            <a:r>
              <a:rPr lang="en-US">
                <a:latin typeface="Segoe UI Semilight"/>
                <a:cs typeface="Segoe UI Semilight"/>
              </a:rPr>
              <a:t>—Tal </a:t>
            </a:r>
            <a:r>
              <a:rPr lang="en-US" err="1">
                <a:latin typeface="Segoe UI Semilight"/>
                <a:cs typeface="Segoe UI Semilight"/>
              </a:rPr>
              <a:t>Baumel</a:t>
            </a:r>
            <a:r>
              <a:rPr lang="en-US">
                <a:latin typeface="Segoe UI Semilight"/>
                <a:cs typeface="Segoe UI Semilight"/>
              </a:rPr>
              <a:t> </a:t>
            </a:r>
            <a:r>
              <a:rPr lang="en-US" err="1">
                <a:latin typeface="Segoe UI Semilight"/>
                <a:cs typeface="Segoe UI Semilight"/>
              </a:rPr>
              <a:t>Ph.D</a:t>
            </a:r>
            <a:r>
              <a:rPr lang="en-US">
                <a:latin typeface="Segoe UI Semilight"/>
                <a:cs typeface="Segoe UI Semilight"/>
              </a:rPr>
              <a:t> SENIOR DATA &amp; APPLIED SCIENTIST • Health AI </a:t>
            </a:r>
            <a:endParaRPr lang="en-US"/>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20780" y="3094940"/>
            <a:ext cx="2286000" cy="2462213"/>
          </a:xfrm>
        </p:spPr>
        <p:txBody>
          <a:bodyPr/>
          <a:lstStyle/>
          <a:p>
            <a:r>
              <a:rPr lang="en-US" dirty="0">
                <a:solidFill>
                  <a:schemeClr val="tx1"/>
                </a:solidFill>
                <a:latin typeface="Segoe UI Semibold"/>
                <a:cs typeface="Segoe UI Semibold"/>
              </a:rPr>
              <a:t>Customer:</a:t>
            </a:r>
            <a:br>
              <a:rPr lang="en-US" dirty="0">
                <a:solidFill>
                  <a:schemeClr val="tx1"/>
                </a:solidFill>
              </a:rPr>
            </a:br>
            <a:r>
              <a:rPr lang="en-US" b="0" dirty="0">
                <a:solidFill>
                  <a:schemeClr val="tx1"/>
                </a:solidFill>
                <a:latin typeface="Segoe UI Semilight"/>
                <a:cs typeface="Segoe UI Semilight"/>
              </a:rPr>
              <a:t>Microsoft Text Analytics for Health</a:t>
            </a:r>
            <a:endParaRPr lang="en-US" b="0" dirty="0">
              <a:solidFill>
                <a:schemeClr val="tx1"/>
              </a:solidFill>
              <a:latin typeface="Segoe UI Semilight" panose="020B0402040204020203" pitchFamily="34" charset="0"/>
              <a:cs typeface="Segoe UI Semilight" panose="020B0402040204020203" pitchFamily="34" charset="0"/>
            </a:endParaRPr>
          </a:p>
          <a:p>
            <a:r>
              <a:rPr lang="en-US" dirty="0">
                <a:solidFill>
                  <a:schemeClr val="tx1"/>
                </a:solidFill>
                <a:latin typeface="Segoe UI Semibold"/>
                <a:cs typeface="Segoe UI Semibold"/>
              </a:rPr>
              <a:t>Industry:</a:t>
            </a:r>
            <a:br>
              <a:rPr lang="en-US" dirty="0">
                <a:solidFill>
                  <a:schemeClr val="tx1"/>
                </a:solidFill>
              </a:rPr>
            </a:br>
            <a:r>
              <a:rPr lang="en-US" b="0" dirty="0">
                <a:solidFill>
                  <a:schemeClr val="tx1"/>
                </a:solidFill>
                <a:latin typeface="Segoe UI Semilight"/>
                <a:cs typeface="Segoe UI Semilight"/>
              </a:rPr>
              <a:t>Healthcare IT</a:t>
            </a:r>
          </a:p>
          <a:p>
            <a:r>
              <a:rPr lang="en-US" dirty="0">
                <a:solidFill>
                  <a:schemeClr val="tx1"/>
                </a:solidFill>
                <a:latin typeface="Segoe UI Semibold"/>
                <a:cs typeface="Segoe UI Semibold"/>
              </a:rPr>
              <a:t>Size:</a:t>
            </a:r>
            <a:br>
              <a:rPr lang="en-US" dirty="0">
                <a:solidFill>
                  <a:schemeClr val="tx1"/>
                </a:solidFill>
              </a:rPr>
            </a:br>
            <a:r>
              <a:rPr lang="en-US" b="0" dirty="0">
                <a:solidFill>
                  <a:schemeClr val="tx1"/>
                </a:solidFill>
                <a:latin typeface="Segoe UI Semilight"/>
                <a:cs typeface="Segoe UI Semilight"/>
              </a:rPr>
              <a:t>10,000+ employees</a:t>
            </a:r>
          </a:p>
          <a:p>
            <a:r>
              <a:rPr lang="en-US" dirty="0">
                <a:solidFill>
                  <a:schemeClr val="tx1"/>
                </a:solidFill>
                <a:latin typeface="Segoe UI Semibold"/>
                <a:cs typeface="Segoe UI Semibold"/>
              </a:rPr>
              <a:t>Country:</a:t>
            </a:r>
            <a:br>
              <a:rPr lang="en-US" dirty="0">
                <a:solidFill>
                  <a:schemeClr val="tx1"/>
                </a:solidFill>
              </a:rPr>
            </a:br>
            <a:r>
              <a:rPr lang="en-US" b="0" dirty="0">
                <a:solidFill>
                  <a:schemeClr val="tx1"/>
                </a:solidFill>
                <a:latin typeface="Segoe UI Semilight"/>
                <a:cs typeface="Segoe UI Semilight"/>
              </a:rPr>
              <a:t>Israel, Belgium, USA</a:t>
            </a:r>
          </a:p>
          <a:p>
            <a:r>
              <a:rPr lang="en-US" dirty="0">
                <a:solidFill>
                  <a:schemeClr val="tx1"/>
                </a:solidFill>
                <a:latin typeface="Segoe UI Semibold"/>
                <a:cs typeface="Segoe UI Semibold"/>
              </a:rPr>
              <a:t>Products and services:</a:t>
            </a:r>
            <a:br>
              <a:rPr lang="en-US" dirty="0">
                <a:solidFill>
                  <a:schemeClr val="tx1"/>
                </a:solidFill>
              </a:rPr>
            </a:br>
            <a:r>
              <a:rPr lang="en-US" b="0" dirty="0">
                <a:solidFill>
                  <a:schemeClr val="tx1"/>
                </a:solidFill>
                <a:latin typeface="Segoe UI Semilight"/>
                <a:cs typeface="Segoe UI Semilight"/>
              </a:rPr>
              <a:t>Azure Container for PyTorch</a:t>
            </a:r>
            <a:br>
              <a:rPr lang="en-US" b="0" dirty="0">
                <a:solidFill>
                  <a:schemeClr val="tx1"/>
                </a:solidFill>
                <a:latin typeface="Segoe UI Semilight" panose="020B0402040204020203" pitchFamily="34" charset="0"/>
                <a:cs typeface="Segoe UI Semilight" panose="020B0402040204020203" pitchFamily="34" charset="0"/>
              </a:rPr>
            </a:br>
            <a:r>
              <a:rPr lang="en-US" b="0" dirty="0">
                <a:solidFill>
                  <a:schemeClr val="tx1"/>
                </a:solidFill>
                <a:latin typeface="Segoe UI Semilight"/>
                <a:cs typeface="Segoe UI Semilight"/>
              </a:rPr>
              <a:t>Azure Machine Learning</a:t>
            </a:r>
            <a:br>
              <a:rPr lang="en-US" b="0" dirty="0">
                <a:latin typeface="Segoe UI Semilight" panose="020B0402040204020203" pitchFamily="34" charset="0"/>
                <a:cs typeface="Segoe UI Semilight" panose="020B0402040204020203" pitchFamily="34" charset="0"/>
              </a:rPr>
            </a:br>
            <a:endParaRPr lang="en-US" b="0" dirty="0">
              <a:latin typeface="Segoe UI Semilight"/>
              <a:cs typeface="Segoe UI Semilight"/>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3" y="5162550"/>
            <a:ext cx="2560637" cy="1470025"/>
          </a:xfrm>
        </p:spPr>
        <p:txBody>
          <a:bodyPr lIns="0" tIns="0" rIns="0" bIns="0" anchor="t"/>
          <a:lstStyle/>
          <a:p>
            <a:r>
              <a:rPr lang="en-US">
                <a:latin typeface="Segoe UI Semilight"/>
                <a:cs typeface="Segoe UI Semilight"/>
              </a:rPr>
              <a:t>In Text Analytics for Health, we train a Large Language Model to annotate clinical text and provide insights. Training times for such models take significant time on costly compute and any improvement is crucial</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481839" cy="1470025"/>
          </a:xfrm>
        </p:spPr>
        <p:txBody>
          <a:bodyPr lIns="0" tIns="0" rIns="0" bIns="0" anchor="t"/>
          <a:lstStyle/>
          <a:p>
            <a:r>
              <a:rPr lang="en-US">
                <a:latin typeface="Segoe UI Semilight"/>
                <a:cs typeface="Segoe UI Semilight"/>
              </a:rPr>
              <a:t>We migrated our training to Azure Machine Learning and used the latest Azure Container for PyTorch (ACPT) Images.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p:txBody>
          <a:bodyPr lIns="0" tIns="0" rIns="0" bIns="0" anchor="t"/>
          <a:lstStyle/>
          <a:p>
            <a:r>
              <a:rPr lang="en-US">
                <a:latin typeface="Segoe UI Semilight"/>
                <a:cs typeface="Segoe UI Semilight"/>
              </a:rPr>
              <a:t>With the new ACPT in Azure Machine Learning we managed to reduce training time by sixth and unlocked InfiniBand and low priority compute capabilities that enable fast multi-node training for a fraction of our previous training costs.</a:t>
            </a:r>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87BE74-33F7-6C07-3F5F-A4D74D934712}"/>
              </a:ext>
            </a:extLst>
          </p:cNvPr>
          <p:cNvPicPr>
            <a:picLocks noChangeAspect="1"/>
          </p:cNvPicPr>
          <p:nvPr/>
        </p:nvPicPr>
        <p:blipFill>
          <a:blip r:embed="rId4"/>
          <a:stretch>
            <a:fillRect/>
          </a:stretch>
        </p:blipFill>
        <p:spPr>
          <a:xfrm>
            <a:off x="72822" y="850347"/>
            <a:ext cx="2477328" cy="1558713"/>
          </a:xfrm>
          <a:prstGeom prst="rect">
            <a:avLst/>
          </a:prstGeom>
        </p:spPr>
      </p:pic>
      <p:sp>
        <p:nvSpPr>
          <p:cNvPr id="5" name="Rectangle 4">
            <a:extLst>
              <a:ext uri="{FF2B5EF4-FFF2-40B4-BE49-F238E27FC236}">
                <a16:creationId xmlns:a16="http://schemas.microsoft.com/office/drawing/2014/main" id="{E5619746-23AF-D2BF-E02B-0FDB5C2FB290}"/>
              </a:ext>
            </a:extLst>
          </p:cNvPr>
          <p:cNvSpPr/>
          <p:nvPr/>
        </p:nvSpPr>
        <p:spPr bwMode="auto">
          <a:xfrm>
            <a:off x="11228294" y="6555441"/>
            <a:ext cx="890884" cy="27351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3249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ashable Customer Case Study">
            <a:extLst>
              <a:ext uri="{FF2B5EF4-FFF2-40B4-BE49-F238E27FC236}">
                <a16:creationId xmlns:a16="http://schemas.microsoft.com/office/drawing/2014/main" id="{5F6E93D4-3CD8-9A49-73A0-6F8B0D9CEB47}"/>
              </a:ext>
              <a:ext uri="{C183D7F6-B498-43B3-948B-1728B52AA6E4}">
                <adec:decorative xmlns:adec="http://schemas.microsoft.com/office/drawing/2017/decorative" val="1"/>
              </a:ext>
            </a:extLst>
          </p:cNvPr>
          <p:cNvSpPr>
            <a:spLocks noGrp="1"/>
          </p:cNvSpPr>
          <p:nvPr>
            <p:ph type="title"/>
          </p:nvPr>
        </p:nvSpPr>
        <p:spPr/>
        <p:txBody>
          <a:bodyPr/>
          <a:lstStyle/>
          <a:p>
            <a:r>
              <a:rPr lang="en-US" dirty="0"/>
              <a:t>Fashable Customer Case Study</a:t>
            </a:r>
          </a:p>
        </p:txBody>
      </p:sp>
      <p:pic>
        <p:nvPicPr>
          <p:cNvPr id="45" name="FASHABLE LOGO">
            <a:extLst>
              <a:ext uri="{FF2B5EF4-FFF2-40B4-BE49-F238E27FC236}">
                <a16:creationId xmlns:a16="http://schemas.microsoft.com/office/drawing/2014/main" id="{74D875A2-5017-C695-EA8B-BF65B291A7BE}"/>
              </a:ext>
              <a:ext uri="{C183D7F6-B498-43B3-948B-1728B52AA6E4}">
                <adec:decorative xmlns:adec="http://schemas.microsoft.com/office/drawing/2017/decorative" val="1"/>
              </a:ext>
            </a:extLst>
          </p:cNvPr>
          <p:cNvPicPr>
            <a:picLocks noGrp="1" noChangeAspect="1"/>
          </p:cNvPicPr>
          <p:nvPr>
            <p:ph type="pic" sz="quarter" idx="23"/>
          </p:nvPr>
        </p:nvPicPr>
        <p:blipFill>
          <a:blip r:embed="rId3"/>
          <a:srcRect/>
          <a:stretch/>
        </p:blipFill>
        <p:spPr/>
      </p:pic>
      <p:pic>
        <p:nvPicPr>
          <p:cNvPr id="44" name="FASHABLE HERO IMAGE">
            <a:extLst>
              <a:ext uri="{FF2B5EF4-FFF2-40B4-BE49-F238E27FC236}">
                <a16:creationId xmlns:a16="http://schemas.microsoft.com/office/drawing/2014/main" id="{473C53D5-456D-7A30-EF6E-4FDE416CC535}"/>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4"/>
          <a:srcRect t="165" b="165"/>
          <a:stretch/>
        </p:blipFill>
        <p:spPr/>
      </p:pic>
      <p:sp>
        <p:nvSpPr>
          <p:cNvPr id="25" name="Fashable reimagines the future of fashion design with Azure Machine Learning and PyTorch">
            <a:extLst>
              <a:ext uri="{FF2B5EF4-FFF2-40B4-BE49-F238E27FC236}">
                <a16:creationId xmlns:a16="http://schemas.microsoft.com/office/drawing/2014/main" id="{596841AC-33D2-B3CB-DB8A-92D265B0BA1F}"/>
              </a:ext>
            </a:extLst>
          </p:cNvPr>
          <p:cNvSpPr>
            <a:spLocks noGrp="1"/>
          </p:cNvSpPr>
          <p:nvPr>
            <p:ph type="body" sz="quarter" idx="10"/>
          </p:nvPr>
        </p:nvSpPr>
        <p:spPr/>
        <p:txBody>
          <a:bodyPr/>
          <a:lstStyle/>
          <a:p>
            <a:r>
              <a:rPr lang="en-US" dirty="0"/>
              <a:t>Fashable reimagines the </a:t>
            </a:r>
            <a:r>
              <a:rPr lang="en-US" dirty="0">
                <a:solidFill>
                  <a:schemeClr val="accent1"/>
                </a:solidFill>
              </a:rPr>
              <a:t>future of fashion </a:t>
            </a:r>
            <a:r>
              <a:rPr lang="en-US" dirty="0"/>
              <a:t>design with Azure Machine Learning and PyTorch</a:t>
            </a:r>
          </a:p>
        </p:txBody>
      </p:sp>
      <p:sp>
        <p:nvSpPr>
          <p:cNvPr id="4" name="SPECIFICATIONS">
            <a:extLst>
              <a:ext uri="{FF2B5EF4-FFF2-40B4-BE49-F238E27FC236}">
                <a16:creationId xmlns:a16="http://schemas.microsoft.com/office/drawing/2014/main" id="{19786677-DC05-D543-909B-B7CA08E5BDC6}"/>
              </a:ext>
            </a:extLst>
          </p:cNvPr>
          <p:cNvSpPr>
            <a:spLocks noGrp="1"/>
          </p:cNvSpPr>
          <p:nvPr>
            <p:ph type="body" sz="quarter" idx="27"/>
          </p:nvPr>
        </p:nvSpPr>
        <p:spPr>
          <a:xfrm>
            <a:off x="356270" y="2696030"/>
            <a:ext cx="2050685" cy="3247043"/>
          </a:xfrm>
        </p:spPr>
        <p:txBody>
          <a:bodyPr/>
          <a:lstStyle/>
          <a:p>
            <a:r>
              <a:rPr lang="en-US" dirty="0"/>
              <a:t>Customer:</a:t>
            </a:r>
          </a:p>
          <a:p>
            <a:pPr lvl="1"/>
            <a:r>
              <a:rPr lang="en-US" dirty="0"/>
              <a:t>Fashable</a:t>
            </a:r>
          </a:p>
          <a:p>
            <a:r>
              <a:rPr lang="en-US" dirty="0"/>
              <a:t>Industry:</a:t>
            </a:r>
          </a:p>
          <a:p>
            <a:pPr lvl="1"/>
            <a:r>
              <a:rPr lang="en-US" dirty="0"/>
              <a:t>Retail</a:t>
            </a:r>
          </a:p>
          <a:p>
            <a:r>
              <a:rPr lang="en-US" dirty="0"/>
              <a:t>Size:</a:t>
            </a:r>
          </a:p>
          <a:p>
            <a:pPr lvl="1"/>
            <a:r>
              <a:rPr lang="en-US" dirty="0"/>
              <a:t>Small (1-49 employees)</a:t>
            </a:r>
          </a:p>
          <a:p>
            <a:r>
              <a:rPr lang="en-US" dirty="0"/>
              <a:t>Country:</a:t>
            </a:r>
          </a:p>
          <a:p>
            <a:pPr lvl="1"/>
            <a:r>
              <a:rPr lang="en-US" dirty="0"/>
              <a:t>Portugal</a:t>
            </a:r>
          </a:p>
          <a:p>
            <a:r>
              <a:rPr lang="en-US" dirty="0"/>
              <a:t>Products and services:</a:t>
            </a:r>
          </a:p>
          <a:p>
            <a:pPr lvl="1"/>
            <a:r>
              <a:rPr lang="en-US" dirty="0"/>
              <a:t>Azure Machine Learning</a:t>
            </a:r>
            <a:br>
              <a:rPr lang="en-US" dirty="0"/>
            </a:br>
            <a:r>
              <a:rPr lang="en-US" dirty="0"/>
              <a:t>Azure Container for PyTorch</a:t>
            </a:r>
          </a:p>
          <a:p>
            <a:r>
              <a:rPr lang="en-US" dirty="0">
                <a:hlinkClick r:id="rId5">
                  <a:extLst>
                    <a:ext uri="{A12FA001-AC4F-418D-AE19-62706E023703}">
                      <ahyp:hlinkClr xmlns:ahyp="http://schemas.microsoft.com/office/drawing/2018/hyperlinkcolor" val="tx"/>
                    </a:ext>
                  </a:extLst>
                </a:hlinkClick>
              </a:rPr>
              <a:t>Read full story here</a:t>
            </a:r>
            <a:endParaRPr lang="en-US" dirty="0"/>
          </a:p>
        </p:txBody>
      </p:sp>
      <p:sp>
        <p:nvSpPr>
          <p:cNvPr id="7" name="QUOTE">
            <a:extLst>
              <a:ext uri="{FF2B5EF4-FFF2-40B4-BE49-F238E27FC236}">
                <a16:creationId xmlns:a16="http://schemas.microsoft.com/office/drawing/2014/main" id="{DF2F5592-97DC-D785-5353-D1E453DA25EC}"/>
              </a:ext>
            </a:extLst>
          </p:cNvPr>
          <p:cNvSpPr>
            <a:spLocks noGrp="1"/>
          </p:cNvSpPr>
          <p:nvPr>
            <p:ph type="body" sz="quarter" idx="29"/>
          </p:nvPr>
        </p:nvSpPr>
        <p:spPr>
          <a:xfrm>
            <a:off x="3387531" y="4629712"/>
            <a:ext cx="8594262" cy="1538883"/>
          </a:xfrm>
        </p:spPr>
        <p:txBody>
          <a:bodyPr/>
          <a:lstStyle/>
          <a:p>
            <a:pPr lvl="1"/>
            <a:r>
              <a:rPr lang="en-US" dirty="0"/>
              <a:t>“Azure Container for PyTorch (ACPT) environment helps us in running our model with Distributed Data-Parallel (DDP) implementation. We were able to successfully run the model with multi nodes and get the results effectively and efficiently. When using an environment other than ACPT, we were not able to achieve that”</a:t>
            </a:r>
          </a:p>
        </p:txBody>
      </p:sp>
      <p:sp>
        <p:nvSpPr>
          <p:cNvPr id="41" name="AUTHOR">
            <a:extLst>
              <a:ext uri="{FF2B5EF4-FFF2-40B4-BE49-F238E27FC236}">
                <a16:creationId xmlns:a16="http://schemas.microsoft.com/office/drawing/2014/main" id="{AEBA3947-275C-4262-75DE-4243F891A900}"/>
              </a:ext>
            </a:extLst>
          </p:cNvPr>
          <p:cNvSpPr>
            <a:spLocks noGrp="1"/>
          </p:cNvSpPr>
          <p:nvPr>
            <p:ph type="body" sz="quarter" idx="28"/>
          </p:nvPr>
        </p:nvSpPr>
        <p:spPr/>
        <p:txBody>
          <a:bodyPr/>
          <a:lstStyle/>
          <a:p>
            <a:r>
              <a:rPr lang="en-US" dirty="0"/>
              <a:t>- Orlando </a:t>
            </a:r>
            <a:r>
              <a:rPr lang="en-US" dirty="0" err="1"/>
              <a:t>Ribas</a:t>
            </a:r>
            <a:r>
              <a:rPr lang="en-US" dirty="0"/>
              <a:t> Fernandes, Co-Founder and CEO, Fashable</a:t>
            </a:r>
          </a:p>
          <a:p>
            <a:endParaRPr lang="en-US" dirty="0"/>
          </a:p>
        </p:txBody>
      </p:sp>
    </p:spTree>
    <p:extLst>
      <p:ext uri="{BB962C8B-B14F-4D97-AF65-F5344CB8AC3E}">
        <p14:creationId xmlns:p14="http://schemas.microsoft.com/office/powerpoint/2010/main" val="316495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00C8F6-7E5B-4587-A2F2-F2D74D1C2610}"/>
              </a:ext>
              <a:ext uri="{C183D7F6-B498-43B3-948B-1728B52AA6E4}">
                <adec:decorative xmlns:adec="http://schemas.microsoft.com/office/drawing/2017/decorative" val="1"/>
              </a:ext>
            </a:extLst>
          </p:cNvPr>
          <p:cNvSpPr>
            <a:spLocks noGrp="1"/>
          </p:cNvSpPr>
          <p:nvPr>
            <p:ph type="title"/>
          </p:nvPr>
        </p:nvSpPr>
        <p:spPr/>
        <p:txBody>
          <a:bodyPr/>
          <a:lstStyle/>
          <a:p>
            <a:r>
              <a:rPr lang="en-US"/>
              <a:t>Azure Cognitive Services CASE STUDY</a:t>
            </a:r>
          </a:p>
        </p:txBody>
      </p:sp>
      <p:pic>
        <p:nvPicPr>
          <p:cNvPr id="19" name="ICON">
            <a:extLst>
              <a:ext uri="{FF2B5EF4-FFF2-40B4-BE49-F238E27FC236}">
                <a16:creationId xmlns:a16="http://schemas.microsoft.com/office/drawing/2014/main" id="{06D24508-D8B9-7909-1714-DC38B83E34F4}"/>
              </a:ext>
              <a:ext uri="{C183D7F6-B498-43B3-948B-1728B52AA6E4}">
                <adec:decorative xmlns:adec="http://schemas.microsoft.com/office/drawing/2017/decorative" val="1"/>
              </a:ext>
            </a:extLst>
          </p:cNvPr>
          <p:cNvPicPr>
            <a:picLocks noGrp="1" noChangeAspect="1"/>
          </p:cNvPicPr>
          <p:nvPr>
            <p:ph type="pic" sz="quarter" idx="23"/>
          </p:nvPr>
        </p:nvPicPr>
        <p:blipFill>
          <a:blip r:embed="rId3"/>
          <a:srcRect/>
          <a:stretch>
            <a:fillRect/>
          </a:stretch>
        </p:blipFill>
        <p:spPr/>
      </p:pic>
      <p:pic>
        <p:nvPicPr>
          <p:cNvPr id="13" name="HERO IMAGE">
            <a:extLst>
              <a:ext uri="{FF2B5EF4-FFF2-40B4-BE49-F238E27FC236}">
                <a16:creationId xmlns:a16="http://schemas.microsoft.com/office/drawing/2014/main" id="{64F0878A-D055-FEB0-AA75-A7B9C90C5110}"/>
              </a:ext>
              <a:ext uri="{C183D7F6-B498-43B3-948B-1728B52AA6E4}">
                <adec:decorative xmlns:adec="http://schemas.microsoft.com/office/drawing/2017/decorative" val="1"/>
              </a:ext>
            </a:extLst>
          </p:cNvPr>
          <p:cNvPicPr>
            <a:picLocks noGrp="1" noChangeAspect="1"/>
          </p:cNvPicPr>
          <p:nvPr>
            <p:ph type="pic" sz="quarter" idx="24"/>
          </p:nvPr>
        </p:nvPicPr>
        <p:blipFill>
          <a:blip r:embed="rId4"/>
          <a:srcRect t="6414" b="6414"/>
          <a:stretch>
            <a:fillRect/>
          </a:stretch>
        </p:blipFill>
        <p:spPr/>
      </p:pic>
      <p:sp>
        <p:nvSpPr>
          <p:cNvPr id="2" name="Azure Cognitive Services accelerates its core research work with Azure Container for PyTorch">
            <a:extLst>
              <a:ext uri="{FF2B5EF4-FFF2-40B4-BE49-F238E27FC236}">
                <a16:creationId xmlns:a16="http://schemas.microsoft.com/office/drawing/2014/main" id="{BAD9EA49-A71E-C84F-8D62-E3208D804C56}"/>
              </a:ext>
              <a:ext uri="{C183D7F6-B498-43B3-948B-1728B52AA6E4}">
                <adec:decorative xmlns:adec="http://schemas.microsoft.com/office/drawing/2017/decorative" val="0"/>
              </a:ext>
            </a:extLst>
          </p:cNvPr>
          <p:cNvSpPr>
            <a:spLocks noGrp="1"/>
          </p:cNvSpPr>
          <p:nvPr>
            <p:ph type="body" sz="quarter" idx="10"/>
          </p:nvPr>
        </p:nvSpPr>
        <p:spPr>
          <a:xfrm>
            <a:off x="3387531" y="3575050"/>
            <a:ext cx="7990798" cy="738664"/>
          </a:xfrm>
        </p:spPr>
        <p:txBody>
          <a:bodyPr/>
          <a:lstStyle/>
          <a:p>
            <a:r>
              <a:rPr lang="en-US"/>
              <a:t>Azure Cognitive Services accelerates its </a:t>
            </a:r>
            <a:r>
              <a:rPr lang="en-US">
                <a:solidFill>
                  <a:schemeClr val="accent1"/>
                </a:solidFill>
              </a:rPr>
              <a:t>core research </a:t>
            </a:r>
            <a:r>
              <a:rPr lang="en-US"/>
              <a:t>work with Azure Container for </a:t>
            </a:r>
            <a:r>
              <a:rPr lang="en-US" err="1"/>
              <a:t>PyTorch</a:t>
            </a:r>
            <a:endParaRPr lang="en-US"/>
          </a:p>
        </p:txBody>
      </p:sp>
      <p:sp>
        <p:nvSpPr>
          <p:cNvPr id="4" name="SPECS">
            <a:extLst>
              <a:ext uri="{FF2B5EF4-FFF2-40B4-BE49-F238E27FC236}">
                <a16:creationId xmlns:a16="http://schemas.microsoft.com/office/drawing/2014/main" id="{19786677-DC05-D543-909B-B7CA08E5BDC6}"/>
              </a:ext>
            </a:extLst>
          </p:cNvPr>
          <p:cNvSpPr>
            <a:spLocks noGrp="1"/>
          </p:cNvSpPr>
          <p:nvPr>
            <p:ph type="body" sz="quarter" idx="27"/>
          </p:nvPr>
        </p:nvSpPr>
        <p:spPr>
          <a:xfrm>
            <a:off x="356270" y="3096140"/>
            <a:ext cx="2050685" cy="2846933"/>
          </a:xfrm>
        </p:spPr>
        <p:txBody>
          <a:bodyPr/>
          <a:lstStyle/>
          <a:p>
            <a:pPr lvl="0"/>
            <a:r>
              <a:rPr lang="en-US" noProof="0" dirty="0"/>
              <a:t>Customer:</a:t>
            </a:r>
          </a:p>
          <a:p>
            <a:pPr lvl="1"/>
            <a:r>
              <a:rPr lang="en-US" noProof="0" dirty="0"/>
              <a:t>Microsoft – Azure Cognitive Services</a:t>
            </a:r>
          </a:p>
          <a:p>
            <a:pPr lvl="0"/>
            <a:r>
              <a:rPr lang="en-US" noProof="0" dirty="0"/>
              <a:t>Industry:</a:t>
            </a:r>
          </a:p>
          <a:p>
            <a:pPr lvl="1"/>
            <a:r>
              <a:rPr lang="en-US" noProof="0" dirty="0"/>
              <a:t>Partner Professional Services</a:t>
            </a:r>
          </a:p>
          <a:p>
            <a:pPr lvl="0"/>
            <a:r>
              <a:rPr lang="en-US" noProof="0" dirty="0"/>
              <a:t>Size:</a:t>
            </a:r>
          </a:p>
          <a:p>
            <a:pPr lvl="1"/>
            <a:r>
              <a:rPr lang="en-US" dirty="0"/>
              <a:t>Corporate</a:t>
            </a:r>
            <a:r>
              <a:rPr lang="en-US" noProof="0" dirty="0"/>
              <a:t> (10,000+ </a:t>
            </a:r>
            <a:r>
              <a:rPr lang="en-US" noProof="0" dirty="0" err="1"/>
              <a:t>em</a:t>
            </a:r>
            <a:r>
              <a:rPr lang="en-US" dirty="0" err="1"/>
              <a:t>ployees</a:t>
            </a:r>
            <a:r>
              <a:rPr lang="en-US" noProof="0" dirty="0"/>
              <a:t>)</a:t>
            </a:r>
          </a:p>
          <a:p>
            <a:pPr lvl="0"/>
            <a:r>
              <a:rPr lang="en-US" noProof="0" dirty="0"/>
              <a:t>Country:</a:t>
            </a:r>
          </a:p>
          <a:p>
            <a:pPr lvl="1"/>
            <a:r>
              <a:rPr lang="en-US" noProof="0" dirty="0"/>
              <a:t>United States</a:t>
            </a:r>
          </a:p>
          <a:p>
            <a:pPr lvl="0"/>
            <a:r>
              <a:rPr lang="en-US" noProof="0" dirty="0"/>
              <a:t>Products and services:</a:t>
            </a:r>
          </a:p>
          <a:p>
            <a:pPr lvl="1"/>
            <a:r>
              <a:rPr lang="en-US" noProof="0" dirty="0"/>
              <a:t>Azure Machine Learning</a:t>
            </a:r>
            <a:br>
              <a:rPr lang="en-US" noProof="0" dirty="0"/>
            </a:br>
            <a:r>
              <a:rPr lang="en-US" noProof="0" dirty="0"/>
              <a:t>Azure Container for PyTorch</a:t>
            </a:r>
          </a:p>
        </p:txBody>
      </p:sp>
      <p:sp>
        <p:nvSpPr>
          <p:cNvPr id="11" name="QUOTE">
            <a:extLst>
              <a:ext uri="{FF2B5EF4-FFF2-40B4-BE49-F238E27FC236}">
                <a16:creationId xmlns:a16="http://schemas.microsoft.com/office/drawing/2014/main" id="{5678BB7C-A950-824F-AF25-669D5C8BA9C2}"/>
              </a:ext>
            </a:extLst>
          </p:cNvPr>
          <p:cNvSpPr>
            <a:spLocks noGrp="1"/>
          </p:cNvSpPr>
          <p:nvPr>
            <p:ph type="body" sz="quarter" idx="29"/>
          </p:nvPr>
        </p:nvSpPr>
        <p:spPr/>
        <p:txBody>
          <a:bodyPr/>
          <a:lstStyle/>
          <a:p>
            <a:pPr lvl="1"/>
            <a:r>
              <a:rPr lang="en-US"/>
              <a:t>“</a:t>
            </a:r>
            <a:r>
              <a:rPr lang="en-US" err="1"/>
              <a:t>ACPT</a:t>
            </a:r>
            <a:r>
              <a:rPr lang="en-US"/>
              <a:t> images help us successfully run large scale jobs on over 100 GPUs. It provides integration of different acceleration packages, such as </a:t>
            </a:r>
            <a:r>
              <a:rPr lang="en-US" err="1"/>
              <a:t>OFED</a:t>
            </a:r>
            <a:r>
              <a:rPr lang="en-US"/>
              <a:t> and APEX. More importantly, it removes our engineering efforts on building the images. It enables us to focus more on the research work.”</a:t>
            </a:r>
          </a:p>
        </p:txBody>
      </p:sp>
      <p:sp>
        <p:nvSpPr>
          <p:cNvPr id="27" name="AUTHOR">
            <a:extLst>
              <a:ext uri="{FF2B5EF4-FFF2-40B4-BE49-F238E27FC236}">
                <a16:creationId xmlns:a16="http://schemas.microsoft.com/office/drawing/2014/main" id="{3459CDDA-42C1-9047-1ECE-854319527C3D}"/>
              </a:ext>
            </a:extLst>
          </p:cNvPr>
          <p:cNvSpPr>
            <a:spLocks noGrp="1"/>
          </p:cNvSpPr>
          <p:nvPr>
            <p:ph type="body" sz="quarter" idx="28"/>
          </p:nvPr>
        </p:nvSpPr>
        <p:spPr>
          <a:xfrm>
            <a:off x="3387531" y="6377058"/>
            <a:ext cx="7990798" cy="184666"/>
          </a:xfrm>
        </p:spPr>
        <p:txBody>
          <a:bodyPr/>
          <a:lstStyle/>
          <a:p>
            <a:r>
              <a:rPr lang="en-US"/>
              <a:t>- Project Florence, a Microsoft AI Cognitive Services initiative </a:t>
            </a:r>
          </a:p>
        </p:txBody>
      </p:sp>
    </p:spTree>
    <p:extLst>
      <p:ext uri="{BB962C8B-B14F-4D97-AF65-F5344CB8AC3E}">
        <p14:creationId xmlns:p14="http://schemas.microsoft.com/office/powerpoint/2010/main" val="252111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94A29-6870-5256-6D5A-DDFEFB16771A}"/>
              </a:ext>
            </a:extLst>
          </p:cNvPr>
          <p:cNvSpPr>
            <a:spLocks noGrp="1"/>
          </p:cNvSpPr>
          <p:nvPr>
            <p:ph type="title"/>
          </p:nvPr>
        </p:nvSpPr>
        <p:spPr>
          <a:xfrm>
            <a:off x="-158497" y="619553"/>
            <a:ext cx="11018520" cy="492443"/>
          </a:xfrm>
        </p:spPr>
        <p:txBody>
          <a:bodyPr/>
          <a:lstStyle/>
          <a:p>
            <a:r>
              <a:rPr lang="en-US" dirty="0"/>
              <a:t>PyTorch 2.0 with ACPT</a:t>
            </a:r>
          </a:p>
        </p:txBody>
      </p:sp>
      <p:sp>
        <p:nvSpPr>
          <p:cNvPr id="4" name="Rectangle 3">
            <a:extLst>
              <a:ext uri="{FF2B5EF4-FFF2-40B4-BE49-F238E27FC236}">
                <a16:creationId xmlns:a16="http://schemas.microsoft.com/office/drawing/2014/main" id="{77747514-1A04-399C-DDED-0843E1232194}"/>
              </a:ext>
              <a:ext uri="{C183D7F6-B498-43B3-948B-1728B52AA6E4}">
                <adec:decorative xmlns:adec="http://schemas.microsoft.com/office/drawing/2017/decorative" val="1"/>
              </a:ext>
            </a:extLst>
          </p:cNvPr>
          <p:cNvSpPr/>
          <p:nvPr/>
        </p:nvSpPr>
        <p:spPr bwMode="auto">
          <a:xfrm>
            <a:off x="-3046" y="2225142"/>
            <a:ext cx="12195046" cy="57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45720" rIns="59436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8BF32D0D-76B7-2EE0-43F0-1B8DF5505320}"/>
              </a:ext>
            </a:extLst>
          </p:cNvPr>
          <p:cNvSpPr>
            <a:spLocks/>
          </p:cNvSpPr>
          <p:nvPr/>
        </p:nvSpPr>
        <p:spPr bwMode="auto">
          <a:xfrm>
            <a:off x="588262" y="3037741"/>
            <a:ext cx="2595718" cy="2233885"/>
          </a:xfrm>
          <a:prstGeom prst="rect">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vert="horz" lIns="182880" tIns="182880" rIns="182880" bIns="182880" rtlCol="0" anchor="t"/>
          <a:lstStyle/>
          <a:p>
            <a:pPr algn="ctr" fontAlgn="base">
              <a:spcBef>
                <a:spcPts val="600"/>
              </a:spcBef>
              <a:defRPr/>
            </a:pPr>
            <a:r>
              <a:rPr lang="en-US" sz="1600" dirty="0">
                <a:solidFill>
                  <a:schemeClr val="bg1"/>
                </a:solidFill>
              </a:rPr>
              <a:t>30%+ training speedups, lower memory usage with no changes to code or workflow</a:t>
            </a:r>
            <a:endParaRPr lang="en-US" sz="1100" baseline="30000" dirty="0">
              <a:solidFill>
                <a:schemeClr val="bg1"/>
              </a:solidFill>
              <a:cs typeface="Segoe UI"/>
            </a:endParaRPr>
          </a:p>
        </p:txBody>
      </p:sp>
      <p:sp>
        <p:nvSpPr>
          <p:cNvPr id="6" name="Rectangle 5">
            <a:extLst>
              <a:ext uri="{FF2B5EF4-FFF2-40B4-BE49-F238E27FC236}">
                <a16:creationId xmlns:a16="http://schemas.microsoft.com/office/drawing/2014/main" id="{9D57FBB3-6835-64EF-229B-C10B92716E0D}"/>
              </a:ext>
            </a:extLst>
          </p:cNvPr>
          <p:cNvSpPr>
            <a:spLocks/>
          </p:cNvSpPr>
          <p:nvPr/>
        </p:nvSpPr>
        <p:spPr bwMode="auto">
          <a:xfrm>
            <a:off x="3395863" y="3037742"/>
            <a:ext cx="2595718" cy="2226290"/>
          </a:xfrm>
          <a:prstGeom prst="rect">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vert="horz" lIns="182880" tIns="182880" rIns="182880" bIns="182880" rtlCol="0" anchor="t"/>
          <a:lstStyle/>
          <a:p>
            <a:pPr algn="ctr"/>
            <a:r>
              <a:rPr lang="en-US" sz="1600" dirty="0">
                <a:solidFill>
                  <a:schemeClr val="bg1"/>
                </a:solidFill>
              </a:rPr>
              <a:t>Dramatically easier to write a PyTorch backend</a:t>
            </a:r>
          </a:p>
        </p:txBody>
      </p:sp>
      <p:sp>
        <p:nvSpPr>
          <p:cNvPr id="7" name="Rectangle 6">
            <a:extLst>
              <a:ext uri="{FF2B5EF4-FFF2-40B4-BE49-F238E27FC236}">
                <a16:creationId xmlns:a16="http://schemas.microsoft.com/office/drawing/2014/main" id="{96D87FF2-F568-225D-DB31-5E529694692E}"/>
              </a:ext>
            </a:extLst>
          </p:cNvPr>
          <p:cNvSpPr>
            <a:spLocks/>
          </p:cNvSpPr>
          <p:nvPr/>
        </p:nvSpPr>
        <p:spPr bwMode="auto">
          <a:xfrm>
            <a:off x="6203463" y="3037742"/>
            <a:ext cx="2595718" cy="2226290"/>
          </a:xfrm>
          <a:prstGeom prst="rect">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vert="horz" lIns="182880" tIns="182880" rIns="182880" bIns="182880" rtlCol="0" anchor="t"/>
          <a:lstStyle/>
          <a:p>
            <a:pPr algn="ctr"/>
            <a:r>
              <a:rPr lang="en-US" sz="1600" dirty="0">
                <a:solidFill>
                  <a:schemeClr val="bg1"/>
                </a:solidFill>
              </a:rPr>
              <a:t>State of the art distributed capabilities</a:t>
            </a:r>
          </a:p>
        </p:txBody>
      </p:sp>
      <p:sp>
        <p:nvSpPr>
          <p:cNvPr id="8" name="Rectangle 7">
            <a:extLst>
              <a:ext uri="{FF2B5EF4-FFF2-40B4-BE49-F238E27FC236}">
                <a16:creationId xmlns:a16="http://schemas.microsoft.com/office/drawing/2014/main" id="{C74F38E4-F836-B5A2-F60D-10A490351550}"/>
              </a:ext>
            </a:extLst>
          </p:cNvPr>
          <p:cNvSpPr>
            <a:spLocks/>
          </p:cNvSpPr>
          <p:nvPr/>
        </p:nvSpPr>
        <p:spPr bwMode="auto">
          <a:xfrm>
            <a:off x="9011064" y="3037742"/>
            <a:ext cx="2595718" cy="2220838"/>
          </a:xfrm>
          <a:prstGeom prst="rect">
            <a:avLst/>
          </a:prstGeom>
          <a:ln w="6350">
            <a:solidFill>
              <a:schemeClr val="bg2"/>
            </a:solidFill>
            <a:prstDash val="dash"/>
          </a:ln>
        </p:spPr>
        <p:style>
          <a:lnRef idx="1">
            <a:schemeClr val="accent1"/>
          </a:lnRef>
          <a:fillRef idx="0">
            <a:schemeClr val="accent1"/>
          </a:fillRef>
          <a:effectRef idx="0">
            <a:schemeClr val="accent1"/>
          </a:effectRef>
          <a:fontRef idx="minor">
            <a:schemeClr val="tx1"/>
          </a:fontRef>
        </p:style>
        <p:txBody>
          <a:bodyPr vert="horz" lIns="182880" tIns="182880" rIns="182880" bIns="182880" rtlCol="0" anchor="t"/>
          <a:lstStyle/>
          <a:p>
            <a:pPr marL="0" marR="0" lvl="0" indent="0" algn="ctr" defTabSz="914367" rtl="0" eaLnBrk="1" fontAlgn="base" latinLnBrk="0" hangingPunct="1">
              <a:spcBef>
                <a:spcPts val="600"/>
              </a:spcBef>
              <a:spcAft>
                <a:spcPts val="0"/>
              </a:spcAft>
              <a:buClrTx/>
              <a:buSzTx/>
              <a:buFontTx/>
              <a:buNone/>
              <a:tabLst/>
              <a:defRPr/>
            </a:pPr>
            <a:r>
              <a:rPr lang="en-US" sz="1600" dirty="0">
                <a:solidFill>
                  <a:schemeClr val="bg1"/>
                </a:solidFill>
              </a:rPr>
              <a:t>Substantially more PyTorch is written in Python</a:t>
            </a:r>
            <a:endParaRPr kumimoji="0" lang="en-US" sz="1100" b="0" i="0" u="none" kern="1200" cap="none" normalizeH="0" baseline="0" noProof="0" dirty="0">
              <a:ln>
                <a:noFill/>
              </a:ln>
              <a:solidFill>
                <a:schemeClr val="bg1"/>
              </a:solidFill>
              <a:effectLst/>
              <a:uLnTx/>
              <a:uFillTx/>
              <a:ea typeface="+mn-ea"/>
              <a:cs typeface="Segoe UI" panose="020B0502040204020203" pitchFamily="34" charset="0"/>
            </a:endParaRPr>
          </a:p>
        </p:txBody>
      </p:sp>
      <p:sp>
        <p:nvSpPr>
          <p:cNvPr id="9" name="Rectangle 8">
            <a:extLst>
              <a:ext uri="{FF2B5EF4-FFF2-40B4-BE49-F238E27FC236}">
                <a16:creationId xmlns:a16="http://schemas.microsoft.com/office/drawing/2014/main" id="{BD1A85F1-564A-0D4B-BB90-E40828C7E25A}"/>
              </a:ext>
            </a:extLst>
          </p:cNvPr>
          <p:cNvSpPr/>
          <p:nvPr/>
        </p:nvSpPr>
        <p:spPr bwMode="auto">
          <a:xfrm>
            <a:off x="588262" y="2390957"/>
            <a:ext cx="2595718" cy="276999"/>
          </a:xfrm>
          <a:prstGeom prst="rect">
            <a:avLst/>
          </a:prstGeom>
          <a:ln w="6350">
            <a:noFill/>
            <a:prstDash val="dash"/>
          </a:ln>
        </p:spPr>
        <p:style>
          <a:lnRef idx="1">
            <a:schemeClr val="accent1"/>
          </a:lnRef>
          <a:fillRef idx="0">
            <a:schemeClr val="accent1"/>
          </a:fillRef>
          <a:effectRef idx="0">
            <a:schemeClr val="accent1"/>
          </a:effectRef>
          <a:fontRef idx="minor">
            <a:schemeClr val="tx1"/>
          </a:fontRef>
        </p:style>
        <p:txBody>
          <a:bodyPr vert="horz" lIns="0" tIns="0" rIns="0" bIns="0" rtlCol="0" anchor="t">
            <a:spAutoFit/>
          </a:bodyPr>
          <a:lstStyle/>
          <a:p>
            <a:pPr defTabSz="914367">
              <a:defRPr/>
            </a:pPr>
            <a:r>
              <a:rPr lang="en-US" sz="1600" dirty="0">
                <a:solidFill>
                  <a:schemeClr val="bg1"/>
                </a:solidFill>
                <a:latin typeface="+mj-lt"/>
                <a:cs typeface="Segoe UI Semibold" panose="020B0502040204020203" pitchFamily="34" charset="0"/>
              </a:rPr>
              <a:t>Machine Learning</a:t>
            </a:r>
            <a:r>
              <a:rPr lang="en-US" sz="1800" dirty="0">
                <a:solidFill>
                  <a:schemeClr val="bg1"/>
                </a:solidFill>
              </a:rPr>
              <a:t> </a:t>
            </a:r>
            <a:r>
              <a:rPr lang="en-US" sz="1600" dirty="0">
                <a:solidFill>
                  <a:schemeClr val="bg1"/>
                </a:solidFill>
                <a:latin typeface="+mj-lt"/>
                <a:cs typeface="Segoe UI Semibold" panose="020B0502040204020203" pitchFamily="34" charset="0"/>
              </a:rPr>
              <a:t>Scientist</a:t>
            </a:r>
          </a:p>
        </p:txBody>
      </p:sp>
      <p:sp>
        <p:nvSpPr>
          <p:cNvPr id="10" name="Rectangle 9">
            <a:extLst>
              <a:ext uri="{FF2B5EF4-FFF2-40B4-BE49-F238E27FC236}">
                <a16:creationId xmlns:a16="http://schemas.microsoft.com/office/drawing/2014/main" id="{9884CD4D-49C9-D18B-61FD-BCABF761F5D0}"/>
              </a:ext>
            </a:extLst>
          </p:cNvPr>
          <p:cNvSpPr/>
          <p:nvPr/>
        </p:nvSpPr>
        <p:spPr bwMode="auto">
          <a:xfrm>
            <a:off x="3315454" y="2390957"/>
            <a:ext cx="2704702" cy="246221"/>
          </a:xfrm>
          <a:prstGeom prst="rect">
            <a:avLst/>
          </a:prstGeom>
          <a:ln w="6350">
            <a:noFill/>
            <a:prstDash val="dash"/>
          </a:ln>
        </p:spPr>
        <p:style>
          <a:lnRef idx="1">
            <a:schemeClr val="accent1"/>
          </a:lnRef>
          <a:fillRef idx="0">
            <a:schemeClr val="accent1"/>
          </a:fillRef>
          <a:effectRef idx="0">
            <a:schemeClr val="accent1"/>
          </a:effectRef>
          <a:fontRef idx="minor">
            <a:schemeClr val="tx1"/>
          </a:fontRef>
        </p:style>
        <p:txBody>
          <a:bodyPr vert="horz" wrap="square" lIns="0" tIns="0" rIns="0" bIns="0" rtlCol="0" anchor="t">
            <a:spAutoFit/>
          </a:bodyPr>
          <a:lstStyle/>
          <a:p>
            <a:pPr algn="ctr" defTabSz="914367">
              <a:defRPr/>
            </a:pPr>
            <a:r>
              <a:rPr lang="en-US" sz="1600" dirty="0">
                <a:solidFill>
                  <a:schemeClr val="bg1"/>
                </a:solidFill>
                <a:latin typeface="+mj-lt"/>
                <a:cs typeface="Segoe UI Semibold" panose="020B0502040204020203" pitchFamily="34" charset="0"/>
              </a:rPr>
              <a:t>Compiler/Hardware Engineer</a:t>
            </a:r>
          </a:p>
        </p:txBody>
      </p:sp>
      <p:sp>
        <p:nvSpPr>
          <p:cNvPr id="11" name="Rectangle 10">
            <a:extLst>
              <a:ext uri="{FF2B5EF4-FFF2-40B4-BE49-F238E27FC236}">
                <a16:creationId xmlns:a16="http://schemas.microsoft.com/office/drawing/2014/main" id="{1171A8E2-D16F-7F4A-2379-AF72CBFAAE83}"/>
              </a:ext>
            </a:extLst>
          </p:cNvPr>
          <p:cNvSpPr/>
          <p:nvPr/>
        </p:nvSpPr>
        <p:spPr bwMode="auto">
          <a:xfrm>
            <a:off x="6203463" y="2390957"/>
            <a:ext cx="2595718" cy="246221"/>
          </a:xfrm>
          <a:prstGeom prst="rect">
            <a:avLst/>
          </a:prstGeom>
          <a:ln w="6350">
            <a:noFill/>
            <a:prstDash val="dash"/>
          </a:ln>
        </p:spPr>
        <p:style>
          <a:lnRef idx="1">
            <a:schemeClr val="accent1"/>
          </a:lnRef>
          <a:fillRef idx="0">
            <a:schemeClr val="accent1"/>
          </a:fillRef>
          <a:effectRef idx="0">
            <a:schemeClr val="accent1"/>
          </a:effectRef>
          <a:fontRef idx="minor">
            <a:schemeClr val="tx1"/>
          </a:fontRef>
        </p:style>
        <p:txBody>
          <a:bodyPr vert="horz" lIns="0" tIns="0" rIns="0" bIns="0" rtlCol="0" anchor="t">
            <a:spAutoFit/>
          </a:bodyPr>
          <a:lstStyle/>
          <a:p>
            <a:pPr algn="ctr" defTabSz="914367">
              <a:defRPr/>
            </a:pPr>
            <a:r>
              <a:rPr lang="en-US" sz="1600" dirty="0">
                <a:solidFill>
                  <a:schemeClr val="bg1"/>
                </a:solidFill>
                <a:latin typeface="+mj-lt"/>
              </a:rPr>
              <a:t>Large-scale DL projects</a:t>
            </a:r>
            <a:endParaRPr lang="en-US" sz="1400" dirty="0">
              <a:solidFill>
                <a:schemeClr val="bg1"/>
              </a:solidFill>
              <a:latin typeface="+mj-lt"/>
              <a:cs typeface="Segoe UI Semibold" panose="020B0502040204020203" pitchFamily="34" charset="0"/>
            </a:endParaRPr>
          </a:p>
        </p:txBody>
      </p:sp>
      <p:sp>
        <p:nvSpPr>
          <p:cNvPr id="12" name="Rectangle 11">
            <a:extLst>
              <a:ext uri="{FF2B5EF4-FFF2-40B4-BE49-F238E27FC236}">
                <a16:creationId xmlns:a16="http://schemas.microsoft.com/office/drawing/2014/main" id="{A73A9494-F4D0-8521-F343-C3086C56898C}"/>
              </a:ext>
            </a:extLst>
          </p:cNvPr>
          <p:cNvSpPr/>
          <p:nvPr/>
        </p:nvSpPr>
        <p:spPr bwMode="auto">
          <a:xfrm>
            <a:off x="8957265" y="2391855"/>
            <a:ext cx="2595718" cy="246221"/>
          </a:xfrm>
          <a:prstGeom prst="rect">
            <a:avLst/>
          </a:prstGeom>
          <a:ln w="6350">
            <a:noFill/>
            <a:prstDash val="dash"/>
          </a:ln>
        </p:spPr>
        <p:style>
          <a:lnRef idx="1">
            <a:schemeClr val="accent1"/>
          </a:lnRef>
          <a:fillRef idx="0">
            <a:schemeClr val="accent1"/>
          </a:fillRef>
          <a:effectRef idx="0">
            <a:schemeClr val="accent1"/>
          </a:effectRef>
          <a:fontRef idx="minor">
            <a:schemeClr val="tx1"/>
          </a:fontRef>
        </p:style>
        <p:txBody>
          <a:bodyPr vert="horz" lIns="0" tIns="0" rIns="0" bIns="0" rtlCol="0" anchor="t">
            <a:spAutoFit/>
          </a:bodyPr>
          <a:lstStyle/>
          <a:p>
            <a:pPr algn="ctr" defTabSz="914367">
              <a:defRPr/>
            </a:pPr>
            <a:r>
              <a:rPr lang="en-US" sz="1600" dirty="0">
                <a:solidFill>
                  <a:schemeClr val="bg1"/>
                </a:solidFill>
                <a:latin typeface="+mj-lt"/>
              </a:rPr>
              <a:t>Code contributor</a:t>
            </a:r>
            <a:endParaRPr lang="en-US" sz="1400" dirty="0">
              <a:solidFill>
                <a:schemeClr val="bg1"/>
              </a:solidFill>
              <a:latin typeface="+mj-lt"/>
              <a:cs typeface="Segoe UI Semibold" panose="020B0502040204020203" pitchFamily="34" charset="0"/>
            </a:endParaRPr>
          </a:p>
        </p:txBody>
      </p:sp>
      <p:cxnSp>
        <p:nvCxnSpPr>
          <p:cNvPr id="13" name="Straight Connector 12">
            <a:extLst>
              <a:ext uri="{FF2B5EF4-FFF2-40B4-BE49-F238E27FC236}">
                <a16:creationId xmlns:a16="http://schemas.microsoft.com/office/drawing/2014/main" id="{A20AA12B-CC77-ECDC-68F8-E1D3A1B57129}"/>
              </a:ext>
            </a:extLst>
          </p:cNvPr>
          <p:cNvCxnSpPr>
            <a:cxnSpLocks/>
          </p:cNvCxnSpPr>
          <p:nvPr/>
        </p:nvCxnSpPr>
        <p:spPr>
          <a:xfrm>
            <a:off x="3289922" y="2329401"/>
            <a:ext cx="0" cy="369332"/>
          </a:xfrm>
          <a:prstGeom prst="line">
            <a:avLst/>
          </a:prstGeom>
          <a:ln w="6350">
            <a:solidFill>
              <a:schemeClr val="bg1">
                <a:lumMod val="95000"/>
                <a:alpha val="7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3FDAF18-393A-19B6-361C-782D09551232}"/>
              </a:ext>
            </a:extLst>
          </p:cNvPr>
          <p:cNvCxnSpPr>
            <a:cxnSpLocks/>
          </p:cNvCxnSpPr>
          <p:nvPr/>
        </p:nvCxnSpPr>
        <p:spPr>
          <a:xfrm>
            <a:off x="6097522" y="2329401"/>
            <a:ext cx="0" cy="369332"/>
          </a:xfrm>
          <a:prstGeom prst="line">
            <a:avLst/>
          </a:prstGeom>
          <a:ln w="6350">
            <a:solidFill>
              <a:schemeClr val="bg1">
                <a:lumMod val="95000"/>
                <a:alpha val="7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8B8F63-914F-2FE5-0375-2397933EE0F6}"/>
              </a:ext>
            </a:extLst>
          </p:cNvPr>
          <p:cNvCxnSpPr>
            <a:cxnSpLocks/>
          </p:cNvCxnSpPr>
          <p:nvPr/>
        </p:nvCxnSpPr>
        <p:spPr>
          <a:xfrm>
            <a:off x="8905122" y="2329401"/>
            <a:ext cx="0" cy="369332"/>
          </a:xfrm>
          <a:prstGeom prst="line">
            <a:avLst/>
          </a:prstGeom>
          <a:ln w="6350">
            <a:solidFill>
              <a:schemeClr val="bg1">
                <a:lumMod val="95000"/>
                <a:alpha val="74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AAAF12-0E74-7661-7D56-D8D79C91EEC5}"/>
              </a:ext>
              <a:ext uri="{C183D7F6-B498-43B3-948B-1728B52AA6E4}">
                <adec:decorative xmlns:adec="http://schemas.microsoft.com/office/drawing/2017/decorative" val="1"/>
              </a:ext>
            </a:extLst>
          </p:cNvPr>
          <p:cNvSpPr/>
          <p:nvPr/>
        </p:nvSpPr>
        <p:spPr bwMode="auto">
          <a:xfrm>
            <a:off x="839078" y="5264032"/>
            <a:ext cx="209408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5DC30FF6-00AC-F3B9-3CF7-3D022CCB780F}"/>
              </a:ext>
              <a:ext uri="{C183D7F6-B498-43B3-948B-1728B52AA6E4}">
                <adec:decorative xmlns:adec="http://schemas.microsoft.com/office/drawing/2017/decorative" val="1"/>
              </a:ext>
            </a:extLst>
          </p:cNvPr>
          <p:cNvGrpSpPr/>
          <p:nvPr/>
        </p:nvGrpSpPr>
        <p:grpSpPr>
          <a:xfrm>
            <a:off x="1448393" y="4924206"/>
            <a:ext cx="875456" cy="754704"/>
            <a:chOff x="5426232" y="1835150"/>
            <a:chExt cx="1131976" cy="975842"/>
          </a:xfrm>
        </p:grpSpPr>
        <p:sp>
          <p:nvSpPr>
            <p:cNvPr id="18" name="Hexagon 17">
              <a:extLst>
                <a:ext uri="{FF2B5EF4-FFF2-40B4-BE49-F238E27FC236}">
                  <a16:creationId xmlns:a16="http://schemas.microsoft.com/office/drawing/2014/main" id="{CFB84BED-BB87-F094-8593-43CDE224593C}"/>
                </a:ext>
              </a:extLst>
            </p:cNvPr>
            <p:cNvSpPr/>
            <p:nvPr/>
          </p:nvSpPr>
          <p:spPr>
            <a:xfrm>
              <a:off x="5426232" y="1835150"/>
              <a:ext cx="1131976" cy="975842"/>
            </a:xfrm>
            <a:prstGeom prst="hexagon">
              <a:avLst/>
            </a:prstGeom>
            <a:solidFill>
              <a:schemeClr val="bg1"/>
            </a:solidFill>
            <a:ln w="6350">
              <a:no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9" name="Hexagon 18">
              <a:extLst>
                <a:ext uri="{FF2B5EF4-FFF2-40B4-BE49-F238E27FC236}">
                  <a16:creationId xmlns:a16="http://schemas.microsoft.com/office/drawing/2014/main" id="{5B9F6320-BE9B-1F8E-C3CB-11B0DC0FCE61}"/>
                </a:ext>
              </a:extLst>
            </p:cNvPr>
            <p:cNvSpPr/>
            <p:nvPr/>
          </p:nvSpPr>
          <p:spPr>
            <a:xfrm>
              <a:off x="5482773" y="1883892"/>
              <a:ext cx="1018894" cy="878358"/>
            </a:xfrm>
            <a:prstGeom prst="hexagon">
              <a:avLst/>
            </a:prstGeom>
            <a:solidFill>
              <a:schemeClr val="bg1"/>
            </a:solidFill>
            <a:ln w="6350">
              <a:noFill/>
              <a:headEnd type="none" w="med" len="med"/>
              <a:tailEnd type="none" w="med" len="med"/>
            </a:ln>
            <a:effectLst>
              <a:innerShdw blurRad="63500">
                <a:schemeClr val="accent1">
                  <a:alpha val="22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20" name="data empowerment">
            <a:extLst>
              <a:ext uri="{FF2B5EF4-FFF2-40B4-BE49-F238E27FC236}">
                <a16:creationId xmlns:a16="http://schemas.microsoft.com/office/drawing/2014/main" id="{7CB6B0EE-EDFE-70FE-64FF-920D6C42148C}"/>
              </a:ext>
              <a:ext uri="{C183D7F6-B498-43B3-948B-1728B52AA6E4}">
                <adec:decorative xmlns:adec="http://schemas.microsoft.com/office/drawing/2017/decorative" val="1"/>
              </a:ext>
            </a:extLst>
          </p:cNvPr>
          <p:cNvGrpSpPr/>
          <p:nvPr/>
        </p:nvGrpSpPr>
        <p:grpSpPr>
          <a:xfrm>
            <a:off x="1697106" y="5112546"/>
            <a:ext cx="378024" cy="378026"/>
            <a:chOff x="8321404" y="3088814"/>
            <a:chExt cx="334916" cy="334916"/>
          </a:xfrm>
        </p:grpSpPr>
        <p:sp>
          <p:nvSpPr>
            <p:cNvPr id="21" name="Rectangle 37">
              <a:extLst>
                <a:ext uri="{FF2B5EF4-FFF2-40B4-BE49-F238E27FC236}">
                  <a16:creationId xmlns:a16="http://schemas.microsoft.com/office/drawing/2014/main" id="{1C825381-2F09-85A5-7C57-0154F34FB5DC}"/>
                </a:ext>
              </a:extLst>
            </p:cNvPr>
            <p:cNvSpPr>
              <a:spLocks noChangeArrowheads="1"/>
            </p:cNvSpPr>
            <p:nvPr/>
          </p:nvSpPr>
          <p:spPr bwMode="auto">
            <a:xfrm>
              <a:off x="8321404" y="3177430"/>
              <a:ext cx="70371" cy="246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Rectangle 38">
              <a:extLst>
                <a:ext uri="{FF2B5EF4-FFF2-40B4-BE49-F238E27FC236}">
                  <a16:creationId xmlns:a16="http://schemas.microsoft.com/office/drawing/2014/main" id="{FE7DDA2B-B57F-DBDA-F210-B29C8FB3F365}"/>
                </a:ext>
              </a:extLst>
            </p:cNvPr>
            <p:cNvSpPr>
              <a:spLocks noChangeArrowheads="1"/>
            </p:cNvSpPr>
            <p:nvPr/>
          </p:nvSpPr>
          <p:spPr bwMode="auto">
            <a:xfrm>
              <a:off x="8410020" y="3088814"/>
              <a:ext cx="70371" cy="3349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Rectangle 39">
              <a:extLst>
                <a:ext uri="{FF2B5EF4-FFF2-40B4-BE49-F238E27FC236}">
                  <a16:creationId xmlns:a16="http://schemas.microsoft.com/office/drawing/2014/main" id="{575ED052-232F-3F8F-99D3-788603268D18}"/>
                </a:ext>
              </a:extLst>
            </p:cNvPr>
            <p:cNvSpPr>
              <a:spLocks noChangeArrowheads="1"/>
            </p:cNvSpPr>
            <p:nvPr/>
          </p:nvSpPr>
          <p:spPr bwMode="auto">
            <a:xfrm>
              <a:off x="8497333" y="3177430"/>
              <a:ext cx="71675" cy="246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Rectangle 40">
              <a:extLst>
                <a:ext uri="{FF2B5EF4-FFF2-40B4-BE49-F238E27FC236}">
                  <a16:creationId xmlns:a16="http://schemas.microsoft.com/office/drawing/2014/main" id="{D28C1715-7D68-BAD2-4BF3-5FBB1797EDD1}"/>
                </a:ext>
              </a:extLst>
            </p:cNvPr>
            <p:cNvSpPr>
              <a:spLocks noChangeArrowheads="1"/>
            </p:cNvSpPr>
            <p:nvPr/>
          </p:nvSpPr>
          <p:spPr bwMode="auto">
            <a:xfrm>
              <a:off x="8585949" y="3299928"/>
              <a:ext cx="70371" cy="1238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Freeform 41">
              <a:extLst>
                <a:ext uri="{FF2B5EF4-FFF2-40B4-BE49-F238E27FC236}">
                  <a16:creationId xmlns:a16="http://schemas.microsoft.com/office/drawing/2014/main" id="{E117E5C3-913B-8D18-24E6-3CE121BC14BD}"/>
                </a:ext>
              </a:extLst>
            </p:cNvPr>
            <p:cNvSpPr>
              <a:spLocks/>
            </p:cNvSpPr>
            <p:nvPr/>
          </p:nvSpPr>
          <p:spPr bwMode="auto">
            <a:xfrm>
              <a:off x="8410020" y="3344236"/>
              <a:ext cx="158987" cy="79494"/>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Oval 42">
              <a:extLst>
                <a:ext uri="{FF2B5EF4-FFF2-40B4-BE49-F238E27FC236}">
                  <a16:creationId xmlns:a16="http://schemas.microsoft.com/office/drawing/2014/main" id="{BE1193CF-ACC8-E8FA-2967-AD744D9F2B26}"/>
                </a:ext>
              </a:extLst>
            </p:cNvPr>
            <p:cNvSpPr>
              <a:spLocks noChangeArrowheads="1"/>
            </p:cNvSpPr>
            <p:nvPr/>
          </p:nvSpPr>
          <p:spPr bwMode="auto">
            <a:xfrm>
              <a:off x="8453025" y="3264743"/>
              <a:ext cx="71675" cy="7037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7" name="Rectangle 26">
            <a:extLst>
              <a:ext uri="{FF2B5EF4-FFF2-40B4-BE49-F238E27FC236}">
                <a16:creationId xmlns:a16="http://schemas.microsoft.com/office/drawing/2014/main" id="{A9732E9D-8CD4-0E3F-165C-7271FB368A85}"/>
              </a:ext>
              <a:ext uri="{C183D7F6-B498-43B3-948B-1728B52AA6E4}">
                <adec:decorative xmlns:adec="http://schemas.microsoft.com/office/drawing/2017/decorative" val="1"/>
              </a:ext>
            </a:extLst>
          </p:cNvPr>
          <p:cNvSpPr/>
          <p:nvPr/>
        </p:nvSpPr>
        <p:spPr bwMode="auto">
          <a:xfrm>
            <a:off x="3646679" y="5264032"/>
            <a:ext cx="209408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852161CE-5BA4-5FB0-9BC5-AD0AEB878D57}"/>
              </a:ext>
              <a:ext uri="{C183D7F6-B498-43B3-948B-1728B52AA6E4}">
                <adec:decorative xmlns:adec="http://schemas.microsoft.com/office/drawing/2017/decorative" val="1"/>
              </a:ext>
            </a:extLst>
          </p:cNvPr>
          <p:cNvGrpSpPr/>
          <p:nvPr/>
        </p:nvGrpSpPr>
        <p:grpSpPr>
          <a:xfrm>
            <a:off x="4255994" y="4924206"/>
            <a:ext cx="875456" cy="754704"/>
            <a:chOff x="5426232" y="1835150"/>
            <a:chExt cx="1131976" cy="975842"/>
          </a:xfrm>
        </p:grpSpPr>
        <p:sp>
          <p:nvSpPr>
            <p:cNvPr id="29" name="Hexagon 28">
              <a:extLst>
                <a:ext uri="{FF2B5EF4-FFF2-40B4-BE49-F238E27FC236}">
                  <a16:creationId xmlns:a16="http://schemas.microsoft.com/office/drawing/2014/main" id="{1B2AD8D8-E500-3722-76C9-A303B98B3443}"/>
                </a:ext>
              </a:extLst>
            </p:cNvPr>
            <p:cNvSpPr/>
            <p:nvPr/>
          </p:nvSpPr>
          <p:spPr>
            <a:xfrm>
              <a:off x="5426232" y="1835150"/>
              <a:ext cx="1131976" cy="975842"/>
            </a:xfrm>
            <a:prstGeom prst="hexagon">
              <a:avLst/>
            </a:prstGeom>
            <a:solidFill>
              <a:schemeClr val="bg1"/>
            </a:solidFill>
            <a:ln w="6350">
              <a:no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0" name="Hexagon 29">
              <a:extLst>
                <a:ext uri="{FF2B5EF4-FFF2-40B4-BE49-F238E27FC236}">
                  <a16:creationId xmlns:a16="http://schemas.microsoft.com/office/drawing/2014/main" id="{F6A68B4F-DAE2-91F4-1A0B-43211955BE75}"/>
                </a:ext>
              </a:extLst>
            </p:cNvPr>
            <p:cNvSpPr/>
            <p:nvPr/>
          </p:nvSpPr>
          <p:spPr>
            <a:xfrm>
              <a:off x="5482773" y="1883892"/>
              <a:ext cx="1018894" cy="878358"/>
            </a:xfrm>
            <a:prstGeom prst="hexagon">
              <a:avLst/>
            </a:prstGeom>
            <a:solidFill>
              <a:schemeClr val="bg1"/>
            </a:solidFill>
            <a:ln w="6350">
              <a:noFill/>
              <a:headEnd type="none" w="med" len="med"/>
              <a:tailEnd type="none" w="med" len="med"/>
            </a:ln>
            <a:effectLst>
              <a:innerShdw blurRad="63500">
                <a:schemeClr val="accent1">
                  <a:alpha val="22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31" name="evolve">
            <a:extLst>
              <a:ext uri="{FF2B5EF4-FFF2-40B4-BE49-F238E27FC236}">
                <a16:creationId xmlns:a16="http://schemas.microsoft.com/office/drawing/2014/main" id="{ABF00418-C6E3-9BAD-BB11-D2ADE1BF064F}"/>
              </a:ext>
              <a:ext uri="{C183D7F6-B498-43B3-948B-1728B52AA6E4}">
                <adec:decorative xmlns:adec="http://schemas.microsoft.com/office/drawing/2017/decorative" val="1"/>
              </a:ext>
            </a:extLst>
          </p:cNvPr>
          <p:cNvGrpSpPr/>
          <p:nvPr/>
        </p:nvGrpSpPr>
        <p:grpSpPr>
          <a:xfrm>
            <a:off x="4506285" y="5112546"/>
            <a:ext cx="374874" cy="378026"/>
            <a:chOff x="748620" y="3040242"/>
            <a:chExt cx="415510" cy="419004"/>
          </a:xfrm>
        </p:grpSpPr>
        <p:sp>
          <p:nvSpPr>
            <p:cNvPr id="32" name="Freeform: Shape 31">
              <a:extLst>
                <a:ext uri="{FF2B5EF4-FFF2-40B4-BE49-F238E27FC236}">
                  <a16:creationId xmlns:a16="http://schemas.microsoft.com/office/drawing/2014/main" id="{5F9D857F-5389-EFC8-3273-9EDD47790772}"/>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A5640BD6-A991-381B-F1A6-859E2F72C863}"/>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980B64A-E995-C915-3A36-5338D4F5BCBA}"/>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34">
            <a:extLst>
              <a:ext uri="{FF2B5EF4-FFF2-40B4-BE49-F238E27FC236}">
                <a16:creationId xmlns:a16="http://schemas.microsoft.com/office/drawing/2014/main" id="{9E436437-DBF7-7FB7-9295-0AA316E73D3E}"/>
              </a:ext>
              <a:ext uri="{C183D7F6-B498-43B3-948B-1728B52AA6E4}">
                <adec:decorative xmlns:adec="http://schemas.microsoft.com/office/drawing/2017/decorative" val="1"/>
              </a:ext>
            </a:extLst>
          </p:cNvPr>
          <p:cNvSpPr/>
          <p:nvPr/>
        </p:nvSpPr>
        <p:spPr bwMode="auto">
          <a:xfrm>
            <a:off x="6454279" y="5264032"/>
            <a:ext cx="209408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1F7BFE85-04B0-3387-49DB-EEFAC705E7D6}"/>
              </a:ext>
              <a:ext uri="{C183D7F6-B498-43B3-948B-1728B52AA6E4}">
                <adec:decorative xmlns:adec="http://schemas.microsoft.com/office/drawing/2017/decorative" val="1"/>
              </a:ext>
            </a:extLst>
          </p:cNvPr>
          <p:cNvGrpSpPr/>
          <p:nvPr/>
        </p:nvGrpSpPr>
        <p:grpSpPr>
          <a:xfrm>
            <a:off x="7063594" y="4924206"/>
            <a:ext cx="875456" cy="754704"/>
            <a:chOff x="5426232" y="1835150"/>
            <a:chExt cx="1131976" cy="975842"/>
          </a:xfrm>
        </p:grpSpPr>
        <p:sp>
          <p:nvSpPr>
            <p:cNvPr id="37" name="Hexagon 36">
              <a:extLst>
                <a:ext uri="{FF2B5EF4-FFF2-40B4-BE49-F238E27FC236}">
                  <a16:creationId xmlns:a16="http://schemas.microsoft.com/office/drawing/2014/main" id="{FBB5C9FA-2750-0990-EEBD-29805E19C83E}"/>
                </a:ext>
              </a:extLst>
            </p:cNvPr>
            <p:cNvSpPr/>
            <p:nvPr/>
          </p:nvSpPr>
          <p:spPr>
            <a:xfrm>
              <a:off x="5426232" y="1835150"/>
              <a:ext cx="1131976" cy="975842"/>
            </a:xfrm>
            <a:prstGeom prst="hexagon">
              <a:avLst/>
            </a:prstGeom>
            <a:solidFill>
              <a:schemeClr val="bg1"/>
            </a:solidFill>
            <a:ln w="6350">
              <a:no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8" name="Hexagon 37">
              <a:extLst>
                <a:ext uri="{FF2B5EF4-FFF2-40B4-BE49-F238E27FC236}">
                  <a16:creationId xmlns:a16="http://schemas.microsoft.com/office/drawing/2014/main" id="{0D1DE928-C812-A6F9-64AA-4C39E1B358B9}"/>
                </a:ext>
              </a:extLst>
            </p:cNvPr>
            <p:cNvSpPr/>
            <p:nvPr/>
          </p:nvSpPr>
          <p:spPr>
            <a:xfrm>
              <a:off x="5482773" y="1883892"/>
              <a:ext cx="1018894" cy="878358"/>
            </a:xfrm>
            <a:prstGeom prst="hexagon">
              <a:avLst/>
            </a:prstGeom>
            <a:solidFill>
              <a:schemeClr val="bg1"/>
            </a:solidFill>
            <a:ln w="6350">
              <a:noFill/>
              <a:headEnd type="none" w="med" len="med"/>
              <a:tailEnd type="none" w="med" len="med"/>
            </a:ln>
            <a:effectLst>
              <a:innerShdw blurRad="63500">
                <a:schemeClr val="accent1">
                  <a:alpha val="22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39" name="list" descr="List">
            <a:extLst>
              <a:ext uri="{FF2B5EF4-FFF2-40B4-BE49-F238E27FC236}">
                <a16:creationId xmlns:a16="http://schemas.microsoft.com/office/drawing/2014/main" id="{CC912971-F083-6416-1351-5FE33D2895D3}"/>
              </a:ext>
              <a:ext uri="{C183D7F6-B498-43B3-948B-1728B52AA6E4}">
                <adec:decorative xmlns:adec="http://schemas.microsoft.com/office/drawing/2017/decorative" val="0"/>
              </a:ext>
            </a:extLst>
          </p:cNvPr>
          <p:cNvGrpSpPr/>
          <p:nvPr/>
        </p:nvGrpSpPr>
        <p:grpSpPr>
          <a:xfrm>
            <a:off x="7351688" y="5112547"/>
            <a:ext cx="299268" cy="378024"/>
            <a:chOff x="4510839" y="3969537"/>
            <a:chExt cx="290007" cy="366324"/>
          </a:xfrm>
        </p:grpSpPr>
        <p:sp>
          <p:nvSpPr>
            <p:cNvPr id="40" name="Freeform: Shape 39">
              <a:extLst>
                <a:ext uri="{FF2B5EF4-FFF2-40B4-BE49-F238E27FC236}">
                  <a16:creationId xmlns:a16="http://schemas.microsoft.com/office/drawing/2014/main" id="{56F3CF8C-F52B-2F41-0323-61128E0A7F52}"/>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FEC054F-2FC2-B35A-D98F-F7AFD87D566F}"/>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33052C0-8299-60B6-E7AB-3B5566A0D60A}"/>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8EBDA52-4D4B-8228-8F5D-BC52280231CB}"/>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423417D-2D69-2181-8F48-67564B3AFC96}"/>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FB0A878C-E72D-257F-F9D0-5ED3922FC656}"/>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86794D6E-767C-6C27-4988-8462F36B40A2}"/>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8DA4BC4-B7CC-AB10-D57D-A8CFF6B0F5AF}"/>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F9818BB-9AA5-30F9-248F-9EDD4E5AF24C}"/>
              </a:ext>
              <a:ext uri="{C183D7F6-B498-43B3-948B-1728B52AA6E4}">
                <adec:decorative xmlns:adec="http://schemas.microsoft.com/office/drawing/2017/decorative" val="1"/>
              </a:ext>
            </a:extLst>
          </p:cNvPr>
          <p:cNvSpPr/>
          <p:nvPr/>
        </p:nvSpPr>
        <p:spPr bwMode="auto">
          <a:xfrm>
            <a:off x="9261880" y="5264032"/>
            <a:ext cx="2094086" cy="27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D23950CA-C268-6F96-A862-E7F58BAF1A80}"/>
              </a:ext>
              <a:ext uri="{C183D7F6-B498-43B3-948B-1728B52AA6E4}">
                <adec:decorative xmlns:adec="http://schemas.microsoft.com/office/drawing/2017/decorative" val="1"/>
              </a:ext>
            </a:extLst>
          </p:cNvPr>
          <p:cNvGrpSpPr/>
          <p:nvPr/>
        </p:nvGrpSpPr>
        <p:grpSpPr>
          <a:xfrm>
            <a:off x="9871195" y="4924206"/>
            <a:ext cx="875456" cy="754704"/>
            <a:chOff x="5426232" y="1835150"/>
            <a:chExt cx="1131976" cy="975842"/>
          </a:xfrm>
        </p:grpSpPr>
        <p:sp>
          <p:nvSpPr>
            <p:cNvPr id="50" name="Hexagon 49">
              <a:extLst>
                <a:ext uri="{FF2B5EF4-FFF2-40B4-BE49-F238E27FC236}">
                  <a16:creationId xmlns:a16="http://schemas.microsoft.com/office/drawing/2014/main" id="{FF0429F9-CFD7-1282-38FF-43F51592CB56}"/>
                </a:ext>
              </a:extLst>
            </p:cNvPr>
            <p:cNvSpPr/>
            <p:nvPr/>
          </p:nvSpPr>
          <p:spPr>
            <a:xfrm>
              <a:off x="5426232" y="1835150"/>
              <a:ext cx="1131976" cy="975842"/>
            </a:xfrm>
            <a:prstGeom prst="hexagon">
              <a:avLst/>
            </a:prstGeom>
            <a:solidFill>
              <a:schemeClr val="bg1"/>
            </a:solidFill>
            <a:ln w="6350">
              <a:noFill/>
              <a:headEnd type="none" w="med" len="med"/>
              <a:tailEnd type="none" w="med" len="med"/>
            </a:ln>
            <a:effectLst>
              <a:outerShdw blurRad="63500" sx="110000" sy="11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1" name="Hexagon 50">
              <a:extLst>
                <a:ext uri="{FF2B5EF4-FFF2-40B4-BE49-F238E27FC236}">
                  <a16:creationId xmlns:a16="http://schemas.microsoft.com/office/drawing/2014/main" id="{9D656522-38E9-E80B-38CF-2F1AC742D9AC}"/>
                </a:ext>
              </a:extLst>
            </p:cNvPr>
            <p:cNvSpPr/>
            <p:nvPr/>
          </p:nvSpPr>
          <p:spPr>
            <a:xfrm>
              <a:off x="5482773" y="1883892"/>
              <a:ext cx="1018894" cy="878358"/>
            </a:xfrm>
            <a:prstGeom prst="hexagon">
              <a:avLst/>
            </a:prstGeom>
            <a:solidFill>
              <a:schemeClr val="bg1"/>
            </a:solidFill>
            <a:ln w="6350">
              <a:noFill/>
              <a:headEnd type="none" w="med" len="med"/>
              <a:tailEnd type="none" w="med" len="med"/>
            </a:ln>
            <a:effectLst>
              <a:innerShdw blurRad="63500">
                <a:schemeClr val="accent1">
                  <a:alpha val="22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grpSp>
        <p:nvGrpSpPr>
          <p:cNvPr id="52" name="Graphic 3">
            <a:extLst>
              <a:ext uri="{FF2B5EF4-FFF2-40B4-BE49-F238E27FC236}">
                <a16:creationId xmlns:a16="http://schemas.microsoft.com/office/drawing/2014/main" id="{6FD1CCE2-6A12-1D93-EBFB-5EFA2D0F0817}"/>
              </a:ext>
              <a:ext uri="{C183D7F6-B498-43B3-948B-1728B52AA6E4}">
                <adec:decorative xmlns:adec="http://schemas.microsoft.com/office/drawing/2017/decorative" val="1"/>
              </a:ext>
            </a:extLst>
          </p:cNvPr>
          <p:cNvGrpSpPr>
            <a:grpSpLocks noChangeAspect="1"/>
          </p:cNvGrpSpPr>
          <p:nvPr/>
        </p:nvGrpSpPr>
        <p:grpSpPr>
          <a:xfrm>
            <a:off x="10104255" y="5096890"/>
            <a:ext cx="409336" cy="409336"/>
            <a:chOff x="4403186" y="4725817"/>
            <a:chExt cx="398850" cy="398848"/>
          </a:xfrm>
        </p:grpSpPr>
        <p:sp>
          <p:nvSpPr>
            <p:cNvPr id="53" name="Freeform 5">
              <a:extLst>
                <a:ext uri="{FF2B5EF4-FFF2-40B4-BE49-F238E27FC236}">
                  <a16:creationId xmlns:a16="http://schemas.microsoft.com/office/drawing/2014/main" id="{476C2366-22AF-7F92-68AA-A401CCCC515C}"/>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F43418BF-450D-2544-08C9-62B5EEF0D310}"/>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5E487B2C-57A2-4061-A03A-97C3484C6222}"/>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BA61385A-2DF2-CC98-C89B-5646CB8E6C47}"/>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9">
              <a:extLst>
                <a:ext uri="{FF2B5EF4-FFF2-40B4-BE49-F238E27FC236}">
                  <a16:creationId xmlns:a16="http://schemas.microsoft.com/office/drawing/2014/main" id="{F282D2EC-1C32-DEA2-26D3-5FE14FE10391}"/>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BA194787-D8FA-F267-3F77-83E95779ECBD}"/>
              </a:ext>
            </a:extLst>
          </p:cNvPr>
          <p:cNvSpPr txBox="1"/>
          <p:nvPr/>
        </p:nvSpPr>
        <p:spPr>
          <a:xfrm>
            <a:off x="839078" y="1470660"/>
            <a:ext cx="6117982" cy="307777"/>
          </a:xfrm>
          <a:prstGeom prst="rect">
            <a:avLst/>
          </a:prstGeom>
          <a:noFill/>
        </p:spPr>
        <p:txBody>
          <a:bodyPr wrap="square" lIns="0" tIns="0" rIns="0" bIns="0" rtlCol="0">
            <a:spAutoFit/>
          </a:bodyPr>
          <a:lstStyle/>
          <a:p>
            <a:pPr algn="l"/>
            <a:endParaRPr lang="en-US" sz="2000"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1CFFD752-7E70-3034-4127-08394481C96B}"/>
              </a:ext>
            </a:extLst>
          </p:cNvPr>
          <p:cNvSpPr txBox="1"/>
          <p:nvPr/>
        </p:nvSpPr>
        <p:spPr>
          <a:xfrm>
            <a:off x="312420" y="1284162"/>
            <a:ext cx="11452860" cy="646331"/>
          </a:xfrm>
          <a:prstGeom prst="rect">
            <a:avLst/>
          </a:prstGeom>
          <a:noFill/>
        </p:spPr>
        <p:txBody>
          <a:bodyPr wrap="square">
            <a:spAutoFit/>
          </a:bodyPr>
          <a:lstStyle/>
          <a:p>
            <a:pPr algn="l"/>
            <a:r>
              <a:rPr lang="en-US" sz="1800" dirty="0">
                <a:solidFill>
                  <a:srgbClr val="6C6C6D"/>
                </a:solidFill>
                <a:latin typeface="Verdana" panose="020B0604030504040204" pitchFamily="34" charset="0"/>
              </a:rPr>
              <a:t>Eager Mode + Dynamic Shape Support (</a:t>
            </a:r>
            <a:r>
              <a:rPr lang="en-US" sz="1800" dirty="0" err="1">
                <a:solidFill>
                  <a:srgbClr val="6C6C6D"/>
                </a:solidFill>
                <a:latin typeface="Verdana" panose="020B0604030504040204" pitchFamily="34" charset="0"/>
              </a:rPr>
              <a:t>T</a:t>
            </a:r>
            <a:r>
              <a:rPr lang="en-US" sz="1800" b="0" i="0" dirty="0" err="1">
                <a:solidFill>
                  <a:srgbClr val="6C6C6D"/>
                </a:solidFill>
                <a:effectLst/>
                <a:latin typeface="Verdana" panose="020B0604030504040204" pitchFamily="34" charset="0"/>
              </a:rPr>
              <a:t>orchDynamo</a:t>
            </a:r>
            <a:r>
              <a:rPr lang="en-US" sz="1800" b="0" i="0" dirty="0">
                <a:solidFill>
                  <a:srgbClr val="6C6C6D"/>
                </a:solidFill>
                <a:effectLst/>
                <a:latin typeface="Verdana" panose="020B0604030504040204" pitchFamily="34" charset="0"/>
              </a:rPr>
              <a:t>, </a:t>
            </a:r>
            <a:r>
              <a:rPr lang="en-US" sz="1800" b="0" i="0" dirty="0" err="1">
                <a:solidFill>
                  <a:srgbClr val="6C6C6D"/>
                </a:solidFill>
                <a:effectLst/>
                <a:latin typeface="Verdana" panose="020B0604030504040204" pitchFamily="34" charset="0"/>
              </a:rPr>
              <a:t>AOTAutograd</a:t>
            </a:r>
            <a:r>
              <a:rPr lang="en-US" sz="1800" b="0" i="0" dirty="0">
                <a:solidFill>
                  <a:srgbClr val="6C6C6D"/>
                </a:solidFill>
                <a:effectLst/>
                <a:latin typeface="Verdana" panose="020B0604030504040204" pitchFamily="34" charset="0"/>
              </a:rPr>
              <a:t>, </a:t>
            </a:r>
            <a:r>
              <a:rPr lang="en-US" sz="1800" b="0" i="0" dirty="0" err="1">
                <a:solidFill>
                  <a:srgbClr val="6C6C6D"/>
                </a:solidFill>
                <a:effectLst/>
                <a:latin typeface="Verdana" panose="020B0604030504040204" pitchFamily="34" charset="0"/>
              </a:rPr>
              <a:t>PrimTorch</a:t>
            </a:r>
            <a:r>
              <a:rPr lang="en-US" sz="1800" b="0" i="0" dirty="0">
                <a:solidFill>
                  <a:srgbClr val="6C6C6D"/>
                </a:solidFill>
                <a:effectLst/>
                <a:latin typeface="Verdana" panose="020B0604030504040204" pitchFamily="34" charset="0"/>
              </a:rPr>
              <a:t> and </a:t>
            </a:r>
            <a:r>
              <a:rPr lang="en-US" sz="1800" b="0" i="0" dirty="0" err="1">
                <a:solidFill>
                  <a:srgbClr val="6C6C6D"/>
                </a:solidFill>
                <a:effectLst/>
                <a:latin typeface="Verdana" panose="020B0604030504040204" pitchFamily="34" charset="0"/>
              </a:rPr>
              <a:t>TorchInductor</a:t>
            </a:r>
            <a:r>
              <a:rPr lang="en-US" sz="1800" b="0" i="0" dirty="0">
                <a:solidFill>
                  <a:srgbClr val="6C6C6D"/>
                </a:solidFill>
                <a:effectLst/>
                <a:latin typeface="Verdana" panose="020B0604030504040204" pitchFamily="34" charset="0"/>
              </a:rPr>
              <a:t>)</a:t>
            </a:r>
            <a:endParaRPr lang="en-US" sz="1800" dirty="0">
              <a:gradFill>
                <a:gsLst>
                  <a:gs pos="2917">
                    <a:schemeClr val="tx1"/>
                  </a:gs>
                  <a:gs pos="30000">
                    <a:schemeClr val="tx1"/>
                  </a:gs>
                </a:gsLst>
                <a:lin ang="5400000" scaled="0"/>
              </a:gradFill>
            </a:endParaRPr>
          </a:p>
        </p:txBody>
      </p:sp>
      <p:sp>
        <p:nvSpPr>
          <p:cNvPr id="61" name="TextBox 60">
            <a:extLst>
              <a:ext uri="{FF2B5EF4-FFF2-40B4-BE49-F238E27FC236}">
                <a16:creationId xmlns:a16="http://schemas.microsoft.com/office/drawing/2014/main" id="{9531C53F-562F-15D6-F725-A9F7BD164FBC}"/>
              </a:ext>
            </a:extLst>
          </p:cNvPr>
          <p:cNvSpPr txBox="1"/>
          <p:nvPr/>
        </p:nvSpPr>
        <p:spPr>
          <a:xfrm>
            <a:off x="1995701" y="6159221"/>
            <a:ext cx="6819900" cy="635559"/>
          </a:xfrm>
          <a:prstGeom prst="rect">
            <a:avLst/>
          </a:prstGeom>
          <a:noFill/>
        </p:spPr>
        <p:txBody>
          <a:bodyPr wrap="square">
            <a:spAutoFit/>
          </a:bodyPr>
          <a:lstStyle/>
          <a:p>
            <a:r>
              <a:rPr lang="en-US" dirty="0">
                <a:hlinkClick r:id="rId3"/>
              </a:rPr>
              <a:t>acpt-pytorch-2.0-cuda11.7: 6 - Microsoft Azure Machine Learning Studio</a:t>
            </a:r>
            <a:endParaRPr lang="en-US" dirty="0"/>
          </a:p>
        </p:txBody>
      </p:sp>
    </p:spTree>
    <p:extLst>
      <p:ext uri="{BB962C8B-B14F-4D97-AF65-F5344CB8AC3E}">
        <p14:creationId xmlns:p14="http://schemas.microsoft.com/office/powerpoint/2010/main" val="329974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1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9de3ada0-6c3c-4b24-a885-343bf80ca8d1">
      <UserInfo>
        <DisplayName>Shawn Noroozi</DisplayName>
        <AccountId>315</AccountId>
        <AccountType/>
      </UserInfo>
    </SharedWithUsers>
    <Description0 xmlns="fe606550-e51e-431f-995a-bc81e9fdad91" xsi:nil="true"/>
    <MediaServiceKeyPoints xmlns="fe606550-e51e-431f-995a-bc81e9fdad91" xsi:nil="true"/>
    <lcf76f155ced4ddcb4097134ff3c332f xmlns="fe606550-e51e-431f-995a-bc81e9fdad91">
      <Terms xmlns="http://schemas.microsoft.com/office/infopath/2007/PartnerControls"/>
    </lcf76f155ced4ddcb4097134ff3c332f>
    <TaxCatchAll xmlns="230e9df3-be65-4c73-a93b-d1236ebd677e" xsi:nil="true"/>
    <OneNoteFluid_FileOrder xmlns="fe606550-e51e-431f-995a-bc81e9fdad9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21AE4A896E1584EB56B61211377DC89" ma:contentTypeVersion="24" ma:contentTypeDescription="Create a new document." ma:contentTypeScope="" ma:versionID="511db26cee2607e5c632168f2936d9b6">
  <xsd:schema xmlns:xsd="http://www.w3.org/2001/XMLSchema" xmlns:xs="http://www.w3.org/2001/XMLSchema" xmlns:p="http://schemas.microsoft.com/office/2006/metadata/properties" xmlns:ns1="http://schemas.microsoft.com/sharepoint/v3" xmlns:ns2="fe606550-e51e-431f-995a-bc81e9fdad91" xmlns:ns3="9de3ada0-6c3c-4b24-a885-343bf80ca8d1" xmlns:ns4="230e9df3-be65-4c73-a93b-d1236ebd677e" targetNamespace="http://schemas.microsoft.com/office/2006/metadata/properties" ma:root="true" ma:fieldsID="f56621477865a8a234ceff305fdec16a" ns1:_="" ns2:_="" ns3:_="" ns4:_="">
    <xsd:import namespace="http://schemas.microsoft.com/sharepoint/v3"/>
    <xsd:import namespace="fe606550-e51e-431f-995a-bc81e9fdad91"/>
    <xsd:import namespace="9de3ada0-6c3c-4b24-a885-343bf80ca8d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Location" minOccurs="0"/>
                <xsd:element ref="ns2:Description0" minOccurs="0"/>
                <xsd:element ref="ns2:MediaServiceOCR" minOccurs="0"/>
                <xsd:element ref="ns2:MediaLengthInSeconds" minOccurs="0"/>
                <xsd:element ref="ns1:_ip_UnifiedCompliancePolicyProperties" minOccurs="0"/>
                <xsd:element ref="ns1:_ip_UnifiedCompliancePolicyUIAction" minOccurs="0"/>
                <xsd:element ref="ns2:lcf76f155ced4ddcb4097134ff3c332f" minOccurs="0"/>
                <xsd:element ref="ns4:TaxCatchAll" minOccurs="0"/>
                <xsd:element ref="ns2:OneNoteFluid_FileOrder"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606550-e51e-431f-995a-bc81e9fda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Description0" ma:index="20" nillable="true" ma:displayName="Description" ma:description="brief description about the doc" ma:internalName="Description0">
      <xsd:simpleType>
        <xsd:restriction base="dms:Text">
          <xsd:maxLength value="255"/>
        </xsd:restriction>
      </xsd:simpleType>
    </xsd:element>
    <xsd:element name="MediaServiceOCR" ma:index="21" nillable="true" ma:displayName="Extracted Text" ma:internalName="MediaServiceOCR"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8" nillable="true" ma:displayName="OneNoteFluid_FileOrder" ma:internalName="OneNoteFluid_FileOrder">
      <xsd:simpleType>
        <xsd:restriction base="dms:Text">
          <xsd:maxLength value="255"/>
        </xsd:restrictio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e3ada0-6c3c-4b24-a885-343bf80ca8d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838edb0f-8036-4ef0-8103-0759ebc2b56a}" ma:internalName="TaxCatchAll" ma:showField="CatchAllData" ma:web="9de3ada0-6c3c-4b24-a885-343bf80ca8d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9de3ada0-6c3c-4b24-a885-343bf80ca8d1"/>
    <ds:schemaRef ds:uri="fe606550-e51e-431f-995a-bc81e9fdad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9EE3F2F-3AA1-40F0-A08F-41AF77B8FC9F}">
  <ds:schemaRefs>
    <ds:schemaRef ds:uri="230e9df3-be65-4c73-a93b-d1236ebd677e"/>
    <ds:schemaRef ds:uri="9de3ada0-6c3c-4b24-a885-343bf80ca8d1"/>
    <ds:schemaRef ds:uri="fe606550-e51e-431f-995a-bc81e9fdad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Microsoft_US_Digital_Transformation_Academy_Template</Template>
  <TotalTime>15097</TotalTime>
  <Words>4485</Words>
  <Application>Microsoft Office PowerPoint</Application>
  <PresentationFormat>Widescreen</PresentationFormat>
  <Paragraphs>398</Paragraphs>
  <Slides>25</Slides>
  <Notes>18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25</vt:i4>
      </vt:variant>
    </vt:vector>
  </HeadingPairs>
  <TitlesOfParts>
    <vt:vector size="46" baseType="lpstr">
      <vt:lpstr>-apple-system</vt:lpstr>
      <vt:lpstr>Arial</vt:lpstr>
      <vt:lpstr>Calibri</vt:lpstr>
      <vt:lpstr>Consolas</vt:lpstr>
      <vt:lpstr>IBM Plex Mono</vt:lpstr>
      <vt:lpstr>Lato</vt:lpstr>
      <vt:lpstr>museo-sans</vt:lpstr>
      <vt:lpstr>Segoe UI</vt:lpstr>
      <vt:lpstr>Segoe UI Light</vt:lpstr>
      <vt:lpstr>Segoe UI Semibold</vt:lpstr>
      <vt:lpstr>Segoe UI Semilight</vt:lpstr>
      <vt:lpstr>SegoeUI</vt:lpstr>
      <vt:lpstr>SFMono-Regular</vt:lpstr>
      <vt:lpstr>Source Sans Pro</vt:lpstr>
      <vt:lpstr>Symbol</vt:lpstr>
      <vt:lpstr>system-ui</vt:lpstr>
      <vt:lpstr>Times New Roman</vt:lpstr>
      <vt:lpstr>ui-monospace</vt:lpstr>
      <vt:lpstr>Verdana</vt:lpstr>
      <vt:lpstr>Wingdings</vt:lpstr>
      <vt:lpstr>1_Build 2019 Black</vt:lpstr>
      <vt:lpstr>Build foundation models using Azure Container for PyTorch and Azure ML</vt:lpstr>
      <vt:lpstr>AI Landscape</vt:lpstr>
      <vt:lpstr>Azure has the most comprehensive stack for Deep Learning</vt:lpstr>
      <vt:lpstr>How PyTorch works on Azure?</vt:lpstr>
      <vt:lpstr>Azure Container for PyTorch (ACPT)</vt:lpstr>
      <vt:lpstr>PowerPoint Presentation</vt:lpstr>
      <vt:lpstr>Fashable Customer Case Study</vt:lpstr>
      <vt:lpstr>Azure Cognitive Services CASE STUDY</vt:lpstr>
      <vt:lpstr>PyTorch 2.0 with ACPT</vt:lpstr>
      <vt:lpstr>Deepspeed with ACPT</vt:lpstr>
      <vt:lpstr>ONNX Runtime with ACPT</vt:lpstr>
      <vt:lpstr>ONNX Runtime with ACPT</vt:lpstr>
      <vt:lpstr>Nebula with ACPT</vt:lpstr>
      <vt:lpstr>How to use ACPT?</vt:lpstr>
      <vt:lpstr>How to use ACPT?</vt:lpstr>
      <vt:lpstr>How to scale with ACPT? </vt:lpstr>
      <vt:lpstr>Optimize your training jobs using Microsoft’s Open-Source Technologies and Azure Machine Learning</vt:lpstr>
      <vt:lpstr>Use ACPT and ONNX Runtime to Speedup AzureML Online Endpoint Deployments</vt:lpstr>
      <vt:lpstr>Foundation Models With Azure ML</vt:lpstr>
      <vt:lpstr>Evaluate and Finetune Foundation Models</vt:lpstr>
      <vt:lpstr>Lab Session</vt:lpstr>
      <vt:lpstr>Session Summary</vt:lpstr>
      <vt:lpstr>ACPT resources</vt:lpstr>
      <vt:lpstr>ACPT 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US Digital Transformation Academy</dc:subject>
  <dc:creator>Aphibakordor Syiemlieh [Chillibreeze]</dc:creator>
  <cp:keywords>Microsoft US Digital Transformation Academy</cp:keywords>
  <dc:description/>
  <cp:lastModifiedBy>Parinita Rahi</cp:lastModifiedBy>
  <cp:revision>33</cp:revision>
  <dcterms:created xsi:type="dcterms:W3CDTF">2020-08-26T05:26:49Z</dcterms:created>
  <dcterms:modified xsi:type="dcterms:W3CDTF">2023-05-23T22:04:17Z</dcterms:modified>
  <cp:category>Microsoft US Digital Transformation Academy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8aa191f1-c555-4a9e-8b3e-85ef51701160_ActionId">
    <vt:lpwstr>28aaff7d-afa3-4ce7-ad8b-d573327e442f</vt:lpwstr>
  </property>
  <property fmtid="{D5CDD505-2E9C-101B-9397-08002B2CF9AE}" pid="11" name="MSIP_Label_8aa191f1-c555-4a9e-8b3e-85ef51701160_Name">
    <vt:lpwstr>Confidential</vt:lpwstr>
  </property>
  <property fmtid="{D5CDD505-2E9C-101B-9397-08002B2CF9AE}" pid="12" name="MSIP_Label_8aa191f1-c555-4a9e-8b3e-85ef51701160_SetDate">
    <vt:lpwstr>2021-06-28T16:22:44Z</vt:lpwstr>
  </property>
  <property fmtid="{D5CDD505-2E9C-101B-9397-08002B2CF9AE}" pid="13" name="MSIP_Label_8aa191f1-c555-4a9e-8b3e-85ef51701160_SiteId">
    <vt:lpwstr>a57507b2-d296-4dca-a9ae-67b1484e02a9</vt:lpwstr>
  </property>
  <property fmtid="{D5CDD505-2E9C-101B-9397-08002B2CF9AE}" pid="14" name="MSIP_Label_8aa191f1-c555-4a9e-8b3e-85ef51701160_Enabled">
    <vt:lpwstr>True</vt:lpwstr>
  </property>
  <property fmtid="{D5CDD505-2E9C-101B-9397-08002B2CF9AE}" pid="15" name="ld4db0cdc3ed4577a1a0a409449a4046">
    <vt:lpwstr/>
  </property>
  <property fmtid="{D5CDD505-2E9C-101B-9397-08002B2CF9AE}" pid="16" name="TaxKeyword">
    <vt:lpwstr>513;#Microsoft Ready|11111111-1111-1111-1111-111111111111</vt:lpwstr>
  </property>
  <property fmtid="{D5CDD505-2E9C-101B-9397-08002B2CF9AE}" pid="17" name="epEventName">
    <vt:lpwstr>483;#Microsoft Ready|f1785111-37d8-4ebb-817a-d5cdc6c622b0</vt:lpwstr>
  </property>
  <property fmtid="{D5CDD505-2E9C-101B-9397-08002B2CF9AE}" pid="18" name="epEventEndDate">
    <vt:filetime>2020-07-23T07:00:00Z</vt:filetime>
  </property>
  <property fmtid="{D5CDD505-2E9C-101B-9397-08002B2CF9AE}" pid="19" name="epEventStartDate">
    <vt:filetime>2020-07-22T07:00:00Z</vt:filetime>
  </property>
  <property fmtid="{D5CDD505-2E9C-101B-9397-08002B2CF9AE}" pid="20" name="e6eef530250d40b588460f4e80610bed">
    <vt:lpwstr>Microsoft Ready|f1785111-37d8-4ebb-817a-d5cdc6c622b0</vt:lpwstr>
  </property>
  <property fmtid="{D5CDD505-2E9C-101B-9397-08002B2CF9AE}" pid="21" name="epYear">
    <vt:lpwstr>1056;#2020|6175bae4-6db1-4777-851a-79cc33aa811e</vt:lpwstr>
  </property>
  <property fmtid="{D5CDD505-2E9C-101B-9397-08002B2CF9AE}" pid="22" name="i506628f40624491a7b689a31a12e4a7">
    <vt:lpwstr>2020|6175bae4-6db1-4777-851a-79cc33aa811e</vt:lpwstr>
  </property>
  <property fmtid="{D5CDD505-2E9C-101B-9397-08002B2CF9AE}" pid="23" name="epLocation">
    <vt:lpwstr/>
  </property>
  <property fmtid="{D5CDD505-2E9C-101B-9397-08002B2CF9AE}" pid="24" name="_dlc_DocIdItemGuid">
    <vt:lpwstr>5cd3cb36-bef7-4e55-9312-e62f5de1e95a</vt:lpwstr>
  </property>
  <property fmtid="{D5CDD505-2E9C-101B-9397-08002B2CF9AE}" pid="25" name="epSessionType">
    <vt:lpwstr/>
  </property>
  <property fmtid="{D5CDD505-2E9C-101B-9397-08002B2CF9AE}" pid="26" name="epVenue">
    <vt:lpwstr/>
  </property>
  <property fmtid="{D5CDD505-2E9C-101B-9397-08002B2CF9AE}" pid="27" name="epTrack">
    <vt:lpwstr/>
  </property>
  <property fmtid="{D5CDD505-2E9C-101B-9397-08002B2CF9AE}" pid="28" name="epProduct">
    <vt:lpwstr/>
  </property>
  <property fmtid="{D5CDD505-2E9C-101B-9397-08002B2CF9AE}" pid="29" name="epLevel">
    <vt:lpwstr/>
  </property>
  <property fmtid="{D5CDD505-2E9C-101B-9397-08002B2CF9AE}" pid="30" name="ContentTypeId">
    <vt:lpwstr>0x010100621AE4A896E1584EB56B61211377DC89</vt:lpwstr>
  </property>
  <property fmtid="{D5CDD505-2E9C-101B-9397-08002B2CF9AE}" pid="31" name="MSIP_Label_8aa191f1-c555-4a9e-8b3e-85ef51701160_Removed">
    <vt:lpwstr>False</vt:lpwstr>
  </property>
  <property fmtid="{D5CDD505-2E9C-101B-9397-08002B2CF9AE}" pid="32" name="MSIP_Label_8aa191f1-c555-4a9e-8b3e-85ef51701160_Extended_MSFT_Method">
    <vt:lpwstr>Standard</vt:lpwstr>
  </property>
  <property fmtid="{D5CDD505-2E9C-101B-9397-08002B2CF9AE}" pid="33" name="MSIP_Label_f42aa342-8706-4288-bd11-ebb85995028c_Enabled">
    <vt:lpwstr>True</vt:lpwstr>
  </property>
  <property fmtid="{D5CDD505-2E9C-101B-9397-08002B2CF9AE}" pid="34" name="MSIP_Label_f42aa342-8706-4288-bd11-ebb85995028c_SiteId">
    <vt:lpwstr>72f988bf-86f1-41af-91ab-2d7cd011db47</vt:lpwstr>
  </property>
  <property fmtid="{D5CDD505-2E9C-101B-9397-08002B2CF9AE}" pid="35" name="MSIP_Label_f42aa342-8706-4288-bd11-ebb85995028c_SetDate">
    <vt:lpwstr>2017-08-29T21:27:20Z</vt:lpwstr>
  </property>
  <property fmtid="{D5CDD505-2E9C-101B-9397-08002B2CF9AE}" pid="36" name="MSIP_Label_f42aa342-8706-4288-bd11-ebb85995028c_Name">
    <vt:lpwstr>General</vt:lpwstr>
  </property>
  <property fmtid="{D5CDD505-2E9C-101B-9397-08002B2CF9AE}" pid="37" name="MSIP_Label_f42aa342-8706-4288-bd11-ebb85995028c_Extended_MSFT_Method">
    <vt:lpwstr>Standard</vt:lpwstr>
  </property>
  <property fmtid="{D5CDD505-2E9C-101B-9397-08002B2CF9AE}" pid="38" name="MediaServiceImageTags">
    <vt:lpwstr/>
  </property>
</Properties>
</file>